
<file path=[Content_Types].xml><?xml version="1.0" encoding="utf-8"?>
<Types xmlns="http://schemas.openxmlformats.org/package/2006/content-types">
  <Default Extension="png" ContentType="image/pn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9" r:id="rId1"/>
  </p:sldMasterIdLst>
  <p:notesMasterIdLst>
    <p:notesMasterId r:id="rId13"/>
  </p:notesMasterIdLst>
  <p:handoutMasterIdLst>
    <p:handoutMasterId r:id="rId14"/>
  </p:handoutMasterIdLst>
  <p:sldIdLst>
    <p:sldId id="877" r:id="rId2"/>
    <p:sldId id="878" r:id="rId3"/>
    <p:sldId id="880" r:id="rId4"/>
    <p:sldId id="864" r:id="rId5"/>
    <p:sldId id="865" r:id="rId6"/>
    <p:sldId id="866" r:id="rId7"/>
    <p:sldId id="876" r:id="rId8"/>
    <p:sldId id="869" r:id="rId9"/>
    <p:sldId id="882" r:id="rId10"/>
    <p:sldId id="879" r:id="rId11"/>
    <p:sldId id="874" r:id="rId12"/>
  </p:sldIdLst>
  <p:sldSz cx="10058400" cy="7772400"/>
  <p:notesSz cx="7026275" cy="9312275"/>
  <p:defaultTextStyle>
    <a:defPPr>
      <a:defRPr lang="en-US"/>
    </a:defPPr>
    <a:lvl1pPr algn="l" rtl="0" fontAlgn="base">
      <a:spcBef>
        <a:spcPct val="0"/>
      </a:spcBef>
      <a:spcAft>
        <a:spcPct val="0"/>
      </a:spcAft>
      <a:defRPr kern="1200">
        <a:solidFill>
          <a:schemeClr val="bg1"/>
        </a:solidFill>
        <a:latin typeface="Arial" charset="0"/>
        <a:ea typeface="ＭＳ Ｐゴシック" pitchFamily="-111" charset="-128"/>
        <a:cs typeface="+mn-cs"/>
      </a:defRPr>
    </a:lvl1pPr>
    <a:lvl2pPr marL="526719" algn="l" rtl="0" fontAlgn="base">
      <a:spcBef>
        <a:spcPct val="0"/>
      </a:spcBef>
      <a:spcAft>
        <a:spcPct val="0"/>
      </a:spcAft>
      <a:defRPr kern="1200">
        <a:solidFill>
          <a:schemeClr val="bg1"/>
        </a:solidFill>
        <a:latin typeface="Arial" charset="0"/>
        <a:ea typeface="ＭＳ Ｐゴシック" pitchFamily="-111" charset="-128"/>
        <a:cs typeface="+mn-cs"/>
      </a:defRPr>
    </a:lvl2pPr>
    <a:lvl3pPr marL="1053439" algn="l" rtl="0" fontAlgn="base">
      <a:spcBef>
        <a:spcPct val="0"/>
      </a:spcBef>
      <a:spcAft>
        <a:spcPct val="0"/>
      </a:spcAft>
      <a:defRPr kern="1200">
        <a:solidFill>
          <a:schemeClr val="bg1"/>
        </a:solidFill>
        <a:latin typeface="Arial" charset="0"/>
        <a:ea typeface="ＭＳ Ｐゴシック" pitchFamily="-111" charset="-128"/>
        <a:cs typeface="+mn-cs"/>
      </a:defRPr>
    </a:lvl3pPr>
    <a:lvl4pPr marL="1580158" algn="l" rtl="0" fontAlgn="base">
      <a:spcBef>
        <a:spcPct val="0"/>
      </a:spcBef>
      <a:spcAft>
        <a:spcPct val="0"/>
      </a:spcAft>
      <a:defRPr kern="1200">
        <a:solidFill>
          <a:schemeClr val="bg1"/>
        </a:solidFill>
        <a:latin typeface="Arial" charset="0"/>
        <a:ea typeface="ＭＳ Ｐゴシック" pitchFamily="-111" charset="-128"/>
        <a:cs typeface="+mn-cs"/>
      </a:defRPr>
    </a:lvl4pPr>
    <a:lvl5pPr marL="2106879" algn="l" rtl="0" fontAlgn="base">
      <a:spcBef>
        <a:spcPct val="0"/>
      </a:spcBef>
      <a:spcAft>
        <a:spcPct val="0"/>
      </a:spcAft>
      <a:defRPr kern="1200">
        <a:solidFill>
          <a:schemeClr val="bg1"/>
        </a:solidFill>
        <a:latin typeface="Arial" charset="0"/>
        <a:ea typeface="ＭＳ Ｐゴシック" pitchFamily="-111" charset="-128"/>
        <a:cs typeface="+mn-cs"/>
      </a:defRPr>
    </a:lvl5pPr>
    <a:lvl6pPr marL="2633598" algn="l" defTabSz="1053439" rtl="0" eaLnBrk="1" latinLnBrk="0" hangingPunct="1">
      <a:defRPr kern="1200">
        <a:solidFill>
          <a:schemeClr val="bg1"/>
        </a:solidFill>
        <a:latin typeface="Arial" charset="0"/>
        <a:ea typeface="ＭＳ Ｐゴシック" pitchFamily="-111" charset="-128"/>
        <a:cs typeface="+mn-cs"/>
      </a:defRPr>
    </a:lvl6pPr>
    <a:lvl7pPr marL="3160319" algn="l" defTabSz="1053439" rtl="0" eaLnBrk="1" latinLnBrk="0" hangingPunct="1">
      <a:defRPr kern="1200">
        <a:solidFill>
          <a:schemeClr val="bg1"/>
        </a:solidFill>
        <a:latin typeface="Arial" charset="0"/>
        <a:ea typeface="ＭＳ Ｐゴシック" pitchFamily="-111" charset="-128"/>
        <a:cs typeface="+mn-cs"/>
      </a:defRPr>
    </a:lvl7pPr>
    <a:lvl8pPr marL="3687037" algn="l" defTabSz="1053439" rtl="0" eaLnBrk="1" latinLnBrk="0" hangingPunct="1">
      <a:defRPr kern="1200">
        <a:solidFill>
          <a:schemeClr val="bg1"/>
        </a:solidFill>
        <a:latin typeface="Arial" charset="0"/>
        <a:ea typeface="ＭＳ Ｐゴシック" pitchFamily="-111" charset="-128"/>
        <a:cs typeface="+mn-cs"/>
      </a:defRPr>
    </a:lvl8pPr>
    <a:lvl9pPr marL="4213757" algn="l" defTabSz="1053439" rtl="0" eaLnBrk="1" latinLnBrk="0" hangingPunct="1">
      <a:defRPr kern="1200">
        <a:solidFill>
          <a:schemeClr val="bg1"/>
        </a:solidFill>
        <a:latin typeface="Arial" charset="0"/>
        <a:ea typeface="ＭＳ Ｐゴシック" pitchFamily="-111" charset="-128"/>
        <a:cs typeface="+mn-cs"/>
      </a:defRPr>
    </a:lvl9pPr>
  </p:defaultTextStyle>
  <p:extLst>
    <p:ext uri="{EFAFB233-063F-42B5-8137-9DF3F51BA10A}">
      <p15:sldGuideLst xmlns:p15="http://schemas.microsoft.com/office/powerpoint/2012/main">
        <p15:guide id="1" orient="horz" pos="2449">
          <p15:clr>
            <a:srgbClr val="A4A3A4"/>
          </p15:clr>
        </p15:guide>
        <p15:guide id="2" pos="3168">
          <p15:clr>
            <a:srgbClr val="A4A3A4"/>
          </p15:clr>
        </p15:guide>
      </p15:sldGuideLst>
    </p:ext>
    <p:ext uri="{2D200454-40CA-4A62-9FC3-DE9A4176ACB9}">
      <p15:notesGuideLst xmlns:p15="http://schemas.microsoft.com/office/powerpoint/2012/main">
        <p15:guide id="1" orient="horz" pos="2933">
          <p15:clr>
            <a:srgbClr val="A4A3A4"/>
          </p15:clr>
        </p15:guide>
        <p15:guide id="2" pos="221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1166"/>
    <a:srgbClr val="05112A"/>
    <a:srgbClr val="FF3300"/>
    <a:srgbClr val="003399"/>
    <a:srgbClr val="A50021"/>
    <a:srgbClr val="333399"/>
    <a:srgbClr val="99CCFF"/>
    <a:srgbClr val="D9D9D9"/>
    <a:srgbClr val="EAEAEA"/>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7029" autoAdjust="0"/>
  </p:normalViewPr>
  <p:slideViewPr>
    <p:cSldViewPr snapToGrid="0" snapToObjects="1">
      <p:cViewPr varScale="1">
        <p:scale>
          <a:sx n="82" d="100"/>
          <a:sy n="82" d="100"/>
        </p:scale>
        <p:origin x="1440" y="78"/>
      </p:cViewPr>
      <p:guideLst>
        <p:guide orient="horz" pos="2449"/>
        <p:guide pos="3168"/>
      </p:guideLst>
    </p:cSldViewPr>
  </p:slideViewPr>
  <p:outlineViewPr>
    <p:cViewPr>
      <p:scale>
        <a:sx n="33" d="100"/>
        <a:sy n="33" d="100"/>
      </p:scale>
      <p:origin x="304" y="0"/>
    </p:cViewPr>
  </p:outlineViewPr>
  <p:notesTextViewPr>
    <p:cViewPr>
      <p:scale>
        <a:sx n="100" d="100"/>
        <a:sy n="100" d="100"/>
      </p:scale>
      <p:origin x="0" y="0"/>
    </p:cViewPr>
  </p:notesTextViewPr>
  <p:sorterViewPr>
    <p:cViewPr>
      <p:scale>
        <a:sx n="66" d="100"/>
        <a:sy n="66" d="100"/>
      </p:scale>
      <p:origin x="0" y="210"/>
    </p:cViewPr>
  </p:sorterViewPr>
  <p:notesViewPr>
    <p:cSldViewPr snapToGrid="0" snapToObjects="1">
      <p:cViewPr varScale="1">
        <p:scale>
          <a:sx n="62" d="100"/>
          <a:sy n="62" d="100"/>
        </p:scale>
        <p:origin x="-1589" y="-86"/>
      </p:cViewPr>
      <p:guideLst>
        <p:guide orient="horz" pos="2933"/>
        <p:guide pos="221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9" y="6"/>
            <a:ext cx="3045355" cy="465932"/>
          </a:xfrm>
          <a:prstGeom prst="rect">
            <a:avLst/>
          </a:prstGeom>
          <a:noFill/>
          <a:ln w="9525">
            <a:noFill/>
            <a:miter lim="800000"/>
            <a:headEnd/>
            <a:tailEnd/>
          </a:ln>
          <a:effectLst/>
        </p:spPr>
        <p:txBody>
          <a:bodyPr vert="horz" wrap="square" lIns="91044" tIns="45518" rIns="91044" bIns="45518" numCol="1" anchor="t" anchorCtr="0" compatLnSpc="1">
            <a:prstTxWarp prst="textNoShape">
              <a:avLst/>
            </a:prstTxWarp>
          </a:bodyPr>
          <a:lstStyle>
            <a:lvl1pPr>
              <a:defRPr sz="1300">
                <a:solidFill>
                  <a:schemeClr val="tx1"/>
                </a:solidFill>
              </a:defRPr>
            </a:lvl1pPr>
          </a:lstStyle>
          <a:p>
            <a:endParaRPr lang="en-US" dirty="0"/>
          </a:p>
        </p:txBody>
      </p:sp>
      <p:sp>
        <p:nvSpPr>
          <p:cNvPr id="75779" name="Rectangle 3"/>
          <p:cNvSpPr>
            <a:spLocks noGrp="1" noChangeArrowheads="1"/>
          </p:cNvSpPr>
          <p:nvPr>
            <p:ph type="dt" sz="quarter" idx="1"/>
          </p:nvPr>
        </p:nvSpPr>
        <p:spPr bwMode="auto">
          <a:xfrm>
            <a:off x="3979335" y="6"/>
            <a:ext cx="3045355" cy="465932"/>
          </a:xfrm>
          <a:prstGeom prst="rect">
            <a:avLst/>
          </a:prstGeom>
          <a:noFill/>
          <a:ln w="9525">
            <a:noFill/>
            <a:miter lim="800000"/>
            <a:headEnd/>
            <a:tailEnd/>
          </a:ln>
          <a:effectLst/>
        </p:spPr>
        <p:txBody>
          <a:bodyPr vert="horz" wrap="square" lIns="91044" tIns="45518" rIns="91044" bIns="45518" numCol="1" anchor="t" anchorCtr="0" compatLnSpc="1">
            <a:prstTxWarp prst="textNoShape">
              <a:avLst/>
            </a:prstTxWarp>
          </a:bodyPr>
          <a:lstStyle>
            <a:lvl1pPr algn="r">
              <a:defRPr sz="1300">
                <a:solidFill>
                  <a:schemeClr val="tx1"/>
                </a:solidFill>
              </a:defRPr>
            </a:lvl1pPr>
          </a:lstStyle>
          <a:p>
            <a:fld id="{85D70D4F-9B73-4381-881A-733F1ED60A6C}" type="datetime1">
              <a:rPr lang="en-US"/>
              <a:pPr/>
              <a:t>11/13/2015</a:t>
            </a:fld>
            <a:endParaRPr lang="en-US" dirty="0"/>
          </a:p>
        </p:txBody>
      </p:sp>
      <p:sp>
        <p:nvSpPr>
          <p:cNvPr id="75780" name="Rectangle 4"/>
          <p:cNvSpPr>
            <a:spLocks noGrp="1" noChangeArrowheads="1"/>
          </p:cNvSpPr>
          <p:nvPr>
            <p:ph type="ftr" sz="quarter" idx="2"/>
          </p:nvPr>
        </p:nvSpPr>
        <p:spPr bwMode="auto">
          <a:xfrm>
            <a:off x="9" y="8844759"/>
            <a:ext cx="3045355" cy="465932"/>
          </a:xfrm>
          <a:prstGeom prst="rect">
            <a:avLst/>
          </a:prstGeom>
          <a:noFill/>
          <a:ln w="9525">
            <a:noFill/>
            <a:miter lim="800000"/>
            <a:headEnd/>
            <a:tailEnd/>
          </a:ln>
          <a:effectLst/>
        </p:spPr>
        <p:txBody>
          <a:bodyPr vert="horz" wrap="square" lIns="91044" tIns="45518" rIns="91044" bIns="45518" numCol="1" anchor="b" anchorCtr="0" compatLnSpc="1">
            <a:prstTxWarp prst="textNoShape">
              <a:avLst/>
            </a:prstTxWarp>
          </a:bodyPr>
          <a:lstStyle>
            <a:lvl1pPr>
              <a:defRPr sz="1300">
                <a:solidFill>
                  <a:schemeClr val="tx1"/>
                </a:solidFill>
              </a:defRPr>
            </a:lvl1pPr>
          </a:lstStyle>
          <a:p>
            <a:endParaRPr lang="en-US" dirty="0"/>
          </a:p>
        </p:txBody>
      </p:sp>
      <p:sp>
        <p:nvSpPr>
          <p:cNvPr id="75781" name="Rectangle 5"/>
          <p:cNvSpPr>
            <a:spLocks noGrp="1" noChangeArrowheads="1"/>
          </p:cNvSpPr>
          <p:nvPr>
            <p:ph type="sldNum" sz="quarter" idx="3"/>
          </p:nvPr>
        </p:nvSpPr>
        <p:spPr bwMode="auto">
          <a:xfrm>
            <a:off x="3979335" y="8844759"/>
            <a:ext cx="3045355" cy="465932"/>
          </a:xfrm>
          <a:prstGeom prst="rect">
            <a:avLst/>
          </a:prstGeom>
          <a:noFill/>
          <a:ln w="9525">
            <a:noFill/>
            <a:miter lim="800000"/>
            <a:headEnd/>
            <a:tailEnd/>
          </a:ln>
          <a:effectLst/>
        </p:spPr>
        <p:txBody>
          <a:bodyPr vert="horz" wrap="square" lIns="91044" tIns="45518" rIns="91044" bIns="45518" numCol="1" anchor="b" anchorCtr="0" compatLnSpc="1">
            <a:prstTxWarp prst="textNoShape">
              <a:avLst/>
            </a:prstTxWarp>
          </a:bodyPr>
          <a:lstStyle>
            <a:lvl1pPr algn="r">
              <a:defRPr sz="1300">
                <a:solidFill>
                  <a:schemeClr val="tx1"/>
                </a:solidFill>
              </a:defRPr>
            </a:lvl1pPr>
          </a:lstStyle>
          <a:p>
            <a:fld id="{24D528D4-82F1-4C8C-9A70-52006096DEDD}" type="slidenum">
              <a:rPr lang="en-US"/>
              <a:pPr/>
              <a:t>‹#›</a:t>
            </a:fld>
            <a:endParaRPr lang="en-US" dirty="0"/>
          </a:p>
        </p:txBody>
      </p:sp>
    </p:spTree>
    <p:extLst>
      <p:ext uri="{BB962C8B-B14F-4D97-AF65-F5344CB8AC3E}">
        <p14:creationId xmlns:p14="http://schemas.microsoft.com/office/powerpoint/2010/main" val="40143787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 y="6"/>
            <a:ext cx="3045355" cy="465932"/>
          </a:xfrm>
          <a:prstGeom prst="rect">
            <a:avLst/>
          </a:prstGeom>
        </p:spPr>
        <p:txBody>
          <a:bodyPr vert="horz" wrap="square" lIns="91044" tIns="45518" rIns="91044" bIns="45518" numCol="1" anchor="t" anchorCtr="0" compatLnSpc="1">
            <a:prstTxWarp prst="textNoShape">
              <a:avLst/>
            </a:prstTxWarp>
          </a:bodyPr>
          <a:lstStyle>
            <a:lvl1pPr>
              <a:defRPr sz="1300"/>
            </a:lvl1pPr>
          </a:lstStyle>
          <a:p>
            <a:endParaRPr lang="en-US" dirty="0"/>
          </a:p>
        </p:txBody>
      </p:sp>
      <p:sp>
        <p:nvSpPr>
          <p:cNvPr id="3" name="Date Placeholder 2"/>
          <p:cNvSpPr>
            <a:spLocks noGrp="1"/>
          </p:cNvSpPr>
          <p:nvPr>
            <p:ph type="dt" idx="1"/>
          </p:nvPr>
        </p:nvSpPr>
        <p:spPr>
          <a:xfrm>
            <a:off x="3979335" y="6"/>
            <a:ext cx="3045355" cy="465932"/>
          </a:xfrm>
          <a:prstGeom prst="rect">
            <a:avLst/>
          </a:prstGeom>
        </p:spPr>
        <p:txBody>
          <a:bodyPr vert="horz" wrap="square" lIns="91044" tIns="45518" rIns="91044" bIns="45518" numCol="1" anchor="t" anchorCtr="0" compatLnSpc="1">
            <a:prstTxWarp prst="textNoShape">
              <a:avLst/>
            </a:prstTxWarp>
          </a:bodyPr>
          <a:lstStyle>
            <a:lvl1pPr algn="r">
              <a:defRPr sz="1300"/>
            </a:lvl1pPr>
          </a:lstStyle>
          <a:p>
            <a:fld id="{CF7928C8-116D-418E-88BA-59B4A179BAEB}" type="datetime1">
              <a:rPr lang="en-US"/>
              <a:pPr/>
              <a:t>11/13/2015</a:t>
            </a:fld>
            <a:endParaRPr lang="en-US" dirty="0"/>
          </a:p>
        </p:txBody>
      </p:sp>
      <p:sp>
        <p:nvSpPr>
          <p:cNvPr id="4" name="Slide Image Placeholder 3"/>
          <p:cNvSpPr>
            <a:spLocks noGrp="1" noRot="1" noChangeAspect="1"/>
          </p:cNvSpPr>
          <p:nvPr>
            <p:ph type="sldImg" idx="2"/>
          </p:nvPr>
        </p:nvSpPr>
        <p:spPr>
          <a:xfrm>
            <a:off x="1252538" y="696913"/>
            <a:ext cx="4521200" cy="3495675"/>
          </a:xfrm>
          <a:prstGeom prst="rect">
            <a:avLst/>
          </a:prstGeom>
          <a:noFill/>
          <a:ln w="12700">
            <a:solidFill>
              <a:prstClr val="black"/>
            </a:solidFill>
          </a:ln>
        </p:spPr>
        <p:txBody>
          <a:bodyPr vert="horz" wrap="square" lIns="91044" tIns="45518" rIns="91044" bIns="45518" numCol="1" anchor="ctr" anchorCtr="0" compatLnSpc="1">
            <a:prstTxWarp prst="textNoShape">
              <a:avLst/>
            </a:prstTxWarp>
          </a:bodyPr>
          <a:lstStyle/>
          <a:p>
            <a:pPr lvl="0"/>
            <a:endParaRPr lang="en-US" dirty="0" smtClean="0"/>
          </a:p>
        </p:txBody>
      </p:sp>
      <p:sp>
        <p:nvSpPr>
          <p:cNvPr id="5" name="Notes Placeholder 4"/>
          <p:cNvSpPr>
            <a:spLocks noGrp="1"/>
          </p:cNvSpPr>
          <p:nvPr>
            <p:ph type="body" sz="quarter" idx="3"/>
          </p:nvPr>
        </p:nvSpPr>
        <p:spPr>
          <a:xfrm>
            <a:off x="703269" y="4423972"/>
            <a:ext cx="5619746" cy="4190206"/>
          </a:xfrm>
          <a:prstGeom prst="rect">
            <a:avLst/>
          </a:prstGeom>
        </p:spPr>
        <p:txBody>
          <a:bodyPr vert="horz" wrap="square" lIns="91044" tIns="45518" rIns="91044" bIns="45518"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9" y="8844759"/>
            <a:ext cx="3045355" cy="465932"/>
          </a:xfrm>
          <a:prstGeom prst="rect">
            <a:avLst/>
          </a:prstGeom>
        </p:spPr>
        <p:txBody>
          <a:bodyPr vert="horz" wrap="square" lIns="91044" tIns="45518" rIns="91044" bIns="45518" numCol="1" anchor="b" anchorCtr="0" compatLnSpc="1">
            <a:prstTxWarp prst="textNoShape">
              <a:avLst/>
            </a:prstTxWarp>
          </a:bodyPr>
          <a:lstStyle>
            <a:lvl1pPr>
              <a:defRPr sz="1300"/>
            </a:lvl1pPr>
          </a:lstStyle>
          <a:p>
            <a:endParaRPr lang="en-US" dirty="0"/>
          </a:p>
        </p:txBody>
      </p:sp>
      <p:sp>
        <p:nvSpPr>
          <p:cNvPr id="7" name="Slide Number Placeholder 6"/>
          <p:cNvSpPr>
            <a:spLocks noGrp="1"/>
          </p:cNvSpPr>
          <p:nvPr>
            <p:ph type="sldNum" sz="quarter" idx="5"/>
          </p:nvPr>
        </p:nvSpPr>
        <p:spPr>
          <a:xfrm>
            <a:off x="3979335" y="8844759"/>
            <a:ext cx="3045355" cy="465932"/>
          </a:xfrm>
          <a:prstGeom prst="rect">
            <a:avLst/>
          </a:prstGeom>
        </p:spPr>
        <p:txBody>
          <a:bodyPr vert="horz" wrap="square" lIns="91044" tIns="45518" rIns="91044" bIns="45518" numCol="1" anchor="b" anchorCtr="0" compatLnSpc="1">
            <a:prstTxWarp prst="textNoShape">
              <a:avLst/>
            </a:prstTxWarp>
          </a:bodyPr>
          <a:lstStyle>
            <a:lvl1pPr algn="r">
              <a:defRPr sz="1300"/>
            </a:lvl1pPr>
          </a:lstStyle>
          <a:p>
            <a:fld id="{CD523A0B-5AE7-4CDF-9F6F-5671A575E58F}" type="slidenum">
              <a:rPr lang="en-US"/>
              <a:pPr/>
              <a:t>‹#›</a:t>
            </a:fld>
            <a:endParaRPr lang="en-US" dirty="0"/>
          </a:p>
        </p:txBody>
      </p:sp>
    </p:spTree>
    <p:extLst>
      <p:ext uri="{BB962C8B-B14F-4D97-AF65-F5344CB8AC3E}">
        <p14:creationId xmlns:p14="http://schemas.microsoft.com/office/powerpoint/2010/main" val="190335755"/>
      </p:ext>
    </p:extLst>
  </p:cSld>
  <p:clrMap bg1="lt1" tx1="dk1" bg2="lt2" tx2="dk2" accent1="accent1" accent2="accent2" accent3="accent3" accent4="accent4" accent5="accent5" accent6="accent6" hlink="hlink" folHlink="folHlink"/>
  <p:hf hdr="0" ftr="0" dt="0"/>
  <p:notesStyle>
    <a:lvl1pPr algn="l" defTabSz="526719" rtl="0" eaLnBrk="0" fontAlgn="base" hangingPunct="0">
      <a:spcBef>
        <a:spcPct val="30000"/>
      </a:spcBef>
      <a:spcAft>
        <a:spcPct val="0"/>
      </a:spcAft>
      <a:defRPr sz="1300" kern="1200">
        <a:solidFill>
          <a:schemeClr val="tx1"/>
        </a:solidFill>
        <a:latin typeface="+mn-lt"/>
        <a:ea typeface="ＭＳ Ｐゴシック" pitchFamily="-111" charset="-128"/>
        <a:cs typeface="ＭＳ Ｐゴシック" pitchFamily="-111" charset="-128"/>
      </a:defRPr>
    </a:lvl1pPr>
    <a:lvl2pPr marL="526719" algn="l" defTabSz="526719" rtl="0" eaLnBrk="0" fontAlgn="base" hangingPunct="0">
      <a:spcBef>
        <a:spcPct val="30000"/>
      </a:spcBef>
      <a:spcAft>
        <a:spcPct val="0"/>
      </a:spcAft>
      <a:defRPr sz="1300" kern="1200">
        <a:solidFill>
          <a:schemeClr val="tx1"/>
        </a:solidFill>
        <a:latin typeface="+mn-lt"/>
        <a:ea typeface="ＭＳ Ｐゴシック" pitchFamily="-111" charset="-128"/>
        <a:cs typeface="+mn-cs"/>
      </a:defRPr>
    </a:lvl2pPr>
    <a:lvl3pPr marL="1053439" algn="l" defTabSz="526719" rtl="0" eaLnBrk="0" fontAlgn="base" hangingPunct="0">
      <a:spcBef>
        <a:spcPct val="30000"/>
      </a:spcBef>
      <a:spcAft>
        <a:spcPct val="0"/>
      </a:spcAft>
      <a:defRPr sz="1300" kern="1200">
        <a:solidFill>
          <a:schemeClr val="tx1"/>
        </a:solidFill>
        <a:latin typeface="+mn-lt"/>
        <a:ea typeface="ＭＳ Ｐゴシック" pitchFamily="-111" charset="-128"/>
        <a:cs typeface="+mn-cs"/>
      </a:defRPr>
    </a:lvl3pPr>
    <a:lvl4pPr marL="1580158" algn="l" defTabSz="526719" rtl="0" eaLnBrk="0" fontAlgn="base" hangingPunct="0">
      <a:spcBef>
        <a:spcPct val="30000"/>
      </a:spcBef>
      <a:spcAft>
        <a:spcPct val="0"/>
      </a:spcAft>
      <a:defRPr sz="1300" kern="1200">
        <a:solidFill>
          <a:schemeClr val="tx1"/>
        </a:solidFill>
        <a:latin typeface="+mn-lt"/>
        <a:ea typeface="ＭＳ Ｐゴシック" pitchFamily="-111" charset="-128"/>
        <a:cs typeface="+mn-cs"/>
      </a:defRPr>
    </a:lvl4pPr>
    <a:lvl5pPr marL="2106879" algn="l" defTabSz="526719" rtl="0" eaLnBrk="0" fontAlgn="base" hangingPunct="0">
      <a:spcBef>
        <a:spcPct val="30000"/>
      </a:spcBef>
      <a:spcAft>
        <a:spcPct val="0"/>
      </a:spcAft>
      <a:defRPr sz="1300" kern="1200">
        <a:solidFill>
          <a:schemeClr val="tx1"/>
        </a:solidFill>
        <a:latin typeface="+mn-lt"/>
        <a:ea typeface="ＭＳ Ｐゴシック" pitchFamily="-111" charset="-128"/>
        <a:cs typeface="+mn-cs"/>
      </a:defRPr>
    </a:lvl5pPr>
    <a:lvl6pPr marL="2633598" algn="l" defTabSz="526719" rtl="0" eaLnBrk="1" latinLnBrk="0" hangingPunct="1">
      <a:defRPr sz="1300" kern="1200">
        <a:solidFill>
          <a:schemeClr val="tx1"/>
        </a:solidFill>
        <a:latin typeface="+mn-lt"/>
        <a:ea typeface="+mn-ea"/>
        <a:cs typeface="+mn-cs"/>
      </a:defRPr>
    </a:lvl6pPr>
    <a:lvl7pPr marL="3160319" algn="l" defTabSz="526719" rtl="0" eaLnBrk="1" latinLnBrk="0" hangingPunct="1">
      <a:defRPr sz="1300" kern="1200">
        <a:solidFill>
          <a:schemeClr val="tx1"/>
        </a:solidFill>
        <a:latin typeface="+mn-lt"/>
        <a:ea typeface="+mn-ea"/>
        <a:cs typeface="+mn-cs"/>
      </a:defRPr>
    </a:lvl7pPr>
    <a:lvl8pPr marL="3687037" algn="l" defTabSz="526719" rtl="0" eaLnBrk="1" latinLnBrk="0" hangingPunct="1">
      <a:defRPr sz="1300" kern="1200">
        <a:solidFill>
          <a:schemeClr val="tx1"/>
        </a:solidFill>
        <a:latin typeface="+mn-lt"/>
        <a:ea typeface="+mn-ea"/>
        <a:cs typeface="+mn-cs"/>
      </a:defRPr>
    </a:lvl8pPr>
    <a:lvl9pPr marL="4213757" algn="l" defTabSz="52671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523A0B-5AE7-4CDF-9F6F-5671A575E58F}" type="slidenum">
              <a:rPr lang="en-US" smtClean="0"/>
              <a:pPr/>
              <a:t>0</a:t>
            </a:fld>
            <a:endParaRPr lang="en-US" dirty="0"/>
          </a:p>
        </p:txBody>
      </p:sp>
    </p:spTree>
    <p:extLst>
      <p:ext uri="{BB962C8B-B14F-4D97-AF65-F5344CB8AC3E}">
        <p14:creationId xmlns:p14="http://schemas.microsoft.com/office/powerpoint/2010/main" val="22933917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cxnSp>
        <p:nvCxnSpPr>
          <p:cNvPr id="6" name="Straight Connector 8"/>
          <p:cNvCxnSpPr>
            <a:cxnSpLocks noChangeShapeType="1"/>
          </p:cNvCxnSpPr>
          <p:nvPr userDrawn="1"/>
        </p:nvCxnSpPr>
        <p:spPr bwMode="auto">
          <a:xfrm rot="5400000">
            <a:off x="-1753711" y="5027143"/>
            <a:ext cx="4663440" cy="17461"/>
          </a:xfrm>
          <a:prstGeom prst="line">
            <a:avLst/>
          </a:prstGeom>
          <a:noFill/>
          <a:ln w="9525">
            <a:solidFill>
              <a:schemeClr val="bg1"/>
            </a:solidFill>
            <a:round/>
            <a:headEnd/>
            <a:tailEnd/>
          </a:ln>
        </p:spPr>
      </p:cxnSp>
      <p:sp>
        <p:nvSpPr>
          <p:cNvPr id="7" name="TextBox 6"/>
          <p:cNvSpPr txBox="1"/>
          <p:nvPr userDrawn="1"/>
        </p:nvSpPr>
        <p:spPr>
          <a:xfrm>
            <a:off x="593729" y="6468574"/>
            <a:ext cx="4537072" cy="875588"/>
          </a:xfrm>
          <a:prstGeom prst="rect">
            <a:avLst/>
          </a:prstGeom>
          <a:noFill/>
        </p:spPr>
        <p:txBody>
          <a:bodyPr wrap="square" lIns="105343" tIns="52672" rIns="105343" bIns="52672">
            <a:spAutoFit/>
          </a:bodyPr>
          <a:lstStyle/>
          <a:p>
            <a:r>
              <a:rPr lang="en-US" sz="2200" b="0" dirty="0">
                <a:effectLst>
                  <a:outerShdw blurRad="38100" dist="38100" dir="2700000" algn="tl">
                    <a:srgbClr val="000000">
                      <a:alpha val="43137"/>
                    </a:srgbClr>
                  </a:outerShdw>
                </a:effectLst>
                <a:latin typeface="Calibri" pitchFamily="-111" charset="0"/>
              </a:rPr>
              <a:t>Energy Ventures </a:t>
            </a:r>
            <a:r>
              <a:rPr lang="en-US" sz="2200" b="0" dirty="0" smtClean="0">
                <a:effectLst>
                  <a:outerShdw blurRad="38100" dist="38100" dir="2700000" algn="tl">
                    <a:srgbClr val="000000">
                      <a:alpha val="43137"/>
                    </a:srgbClr>
                  </a:outerShdw>
                </a:effectLst>
                <a:latin typeface="Calibri" pitchFamily="-111" charset="0"/>
              </a:rPr>
              <a:t>Analysis</a:t>
            </a:r>
          </a:p>
          <a:p>
            <a:r>
              <a:rPr lang="en-US" sz="1300" b="0" i="0" baseline="0" dirty="0" smtClean="0">
                <a:effectLst/>
                <a:latin typeface="Calibri" pitchFamily="-111" charset="0"/>
              </a:rPr>
              <a:t>1</a:t>
            </a:r>
            <a:r>
              <a:rPr lang="en-US" sz="1300" b="0" i="0" dirty="0" smtClean="0">
                <a:effectLst/>
                <a:latin typeface="Calibri" pitchFamily="-111" charset="0"/>
              </a:rPr>
              <a:t>901 N. Moore St.</a:t>
            </a:r>
            <a:r>
              <a:rPr lang="en-US" sz="1300" b="0" i="0" baseline="0" dirty="0" smtClean="0">
                <a:effectLst/>
                <a:latin typeface="Calibri" pitchFamily="-111" charset="0"/>
              </a:rPr>
              <a:t> </a:t>
            </a:r>
            <a:r>
              <a:rPr lang="en-US" sz="1300" b="0" i="0" dirty="0" smtClean="0">
                <a:effectLst/>
                <a:latin typeface="Calibri" pitchFamily="-111" charset="0"/>
              </a:rPr>
              <a:t>  Arlington, VA 22209</a:t>
            </a:r>
          </a:p>
          <a:p>
            <a:r>
              <a:rPr lang="en-US" sz="1300" b="0" i="0" dirty="0" smtClean="0">
                <a:effectLst/>
                <a:latin typeface="Calibri" pitchFamily="-111" charset="0"/>
              </a:rPr>
              <a:t>(703) 276 8900</a:t>
            </a:r>
            <a:endParaRPr lang="en-US" sz="1300" b="0" i="0" dirty="0">
              <a:effectLst/>
              <a:latin typeface="Calibri" pitchFamily="-111" charset="0"/>
            </a:endParaRPr>
          </a:p>
        </p:txBody>
      </p:sp>
      <p:pic>
        <p:nvPicPr>
          <p:cNvPr id="8" name="Picture 10" descr="EVA logo Silver.png"/>
          <p:cNvPicPr>
            <a:picLocks noChangeAspect="1"/>
          </p:cNvPicPr>
          <p:nvPr userDrawn="1"/>
        </p:nvPicPr>
        <p:blipFill>
          <a:blip r:embed="rId2"/>
          <a:srcRect/>
          <a:stretch>
            <a:fillRect/>
          </a:stretch>
        </p:blipFill>
        <p:spPr bwMode="auto">
          <a:xfrm>
            <a:off x="3911600" y="6641943"/>
            <a:ext cx="502920" cy="518161"/>
          </a:xfrm>
          <a:prstGeom prst="rect">
            <a:avLst/>
          </a:prstGeom>
          <a:noFill/>
          <a:ln w="9525">
            <a:noFill/>
            <a:miter lim="800000"/>
            <a:headEnd/>
            <a:tailEnd/>
          </a:ln>
        </p:spPr>
      </p:pic>
      <p:sp>
        <p:nvSpPr>
          <p:cNvPr id="29" name="Text Placeholder 28"/>
          <p:cNvSpPr>
            <a:spLocks noGrp="1"/>
          </p:cNvSpPr>
          <p:nvPr>
            <p:ph type="body" sz="quarter" idx="10" hasCustomPrompt="1"/>
          </p:nvPr>
        </p:nvSpPr>
        <p:spPr>
          <a:xfrm>
            <a:off x="670560" y="2159003"/>
            <a:ext cx="8397239" cy="431800"/>
          </a:xfrm>
          <a:solidFill>
            <a:schemeClr val="accent5">
              <a:lumMod val="25000"/>
            </a:schemeClr>
          </a:solidFill>
        </p:spPr>
        <p:txBody>
          <a:bodyPr/>
          <a:lstStyle>
            <a:lvl1pPr>
              <a:buNone/>
              <a:defRPr b="1" i="0" cap="all" spc="231" baseline="0">
                <a:solidFill>
                  <a:schemeClr val="tx1"/>
                </a:solidFill>
              </a:defRPr>
            </a:lvl1pPr>
          </a:lstStyle>
          <a:p>
            <a:pPr lvl="0"/>
            <a:r>
              <a:rPr lang="en-US" dirty="0" smtClean="0"/>
              <a:t> </a:t>
            </a:r>
          </a:p>
        </p:txBody>
      </p:sp>
      <p:sp>
        <p:nvSpPr>
          <p:cNvPr id="31" name="Text Placeholder 30"/>
          <p:cNvSpPr>
            <a:spLocks noGrp="1"/>
          </p:cNvSpPr>
          <p:nvPr>
            <p:ph type="body" sz="quarter" idx="11"/>
          </p:nvPr>
        </p:nvSpPr>
        <p:spPr>
          <a:xfrm>
            <a:off x="670561" y="2849883"/>
            <a:ext cx="2598420" cy="431800"/>
          </a:xfrm>
        </p:spPr>
        <p:txBody>
          <a:bodyPr/>
          <a:lstStyle>
            <a:lvl1pPr>
              <a:buNone/>
              <a:defRPr sz="1900" baseline="0">
                <a:solidFill>
                  <a:schemeClr val="bg1">
                    <a:lumMod val="95000"/>
                    <a:lumOff val="5000"/>
                  </a:schemeClr>
                </a:solidFill>
              </a:defRPr>
            </a:lvl1pPr>
          </a:lstStyle>
          <a:p>
            <a:pPr lvl="0"/>
            <a:r>
              <a:rPr lang="en-US" dirty="0" smtClean="0"/>
              <a:t>Click to edit Master text styles</a:t>
            </a:r>
          </a:p>
        </p:txBody>
      </p:sp>
    </p:spTree>
  </p:cSld>
  <p:clrMapOvr>
    <a:masterClrMapping/>
  </p:clrMapOvr>
  <p:transition spd="med">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all" baseline="0"/>
            </a:lvl1pPr>
          </a:lstStyle>
          <a:p>
            <a:r>
              <a:rPr lang="en-US" dirty="0" smtClean="0"/>
              <a:t>Click to edit Master title style</a:t>
            </a:r>
            <a:endParaRPr lang="en-US" dirty="0"/>
          </a:p>
        </p:txBody>
      </p:sp>
      <p:sp>
        <p:nvSpPr>
          <p:cNvPr id="4" name="Footer Placeholder 3"/>
          <p:cNvSpPr>
            <a:spLocks noGrp="1"/>
          </p:cNvSpPr>
          <p:nvPr>
            <p:ph type="ftr" sz="quarter" idx="11"/>
          </p:nvPr>
        </p:nvSpPr>
        <p:spPr/>
        <p:txBody>
          <a:bodyPr/>
          <a:lstStyle>
            <a:lvl1pPr>
              <a:defRPr sz="1300"/>
            </a:lvl1p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Tree>
  </p:cSld>
  <p:clrMapOvr>
    <a:masterClrMapping/>
  </p:clrMapOvr>
  <p:transition spd="med">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3"/>
          <p:cNvSpPr>
            <a:spLocks noGrp="1"/>
          </p:cNvSpPr>
          <p:nvPr>
            <p:ph type="ftr" sz="quarter" idx="11"/>
          </p:nvPr>
        </p:nvSpPr>
        <p:spPr>
          <a:xfrm>
            <a:off x="866141" y="7217907"/>
            <a:ext cx="4610101" cy="260880"/>
          </a:xfrm>
        </p:spPr>
        <p:txBody>
          <a:bodyPr/>
          <a:lstStyle>
            <a:lvl1pPr>
              <a:defRPr sz="1300"/>
            </a:lvl1p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Tree>
  </p:cSld>
  <p:clrMapOvr>
    <a:masterClrMapping/>
  </p:clrMapOvr>
  <p:transition spd="med">
    <p:wipe dir="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6" y="309458"/>
            <a:ext cx="3309144" cy="1316991"/>
          </a:xfrm>
        </p:spPr>
        <p:txBody>
          <a:bodyPr/>
          <a:lstStyle>
            <a:lvl1pPr algn="l">
              <a:defRPr sz="2200" b="1"/>
            </a:lvl1pPr>
          </a:lstStyle>
          <a:p>
            <a:r>
              <a:rPr lang="en-US" dirty="0" smtClean="0"/>
              <a:t>Click to edit Master title style</a:t>
            </a:r>
            <a:endParaRPr lang="en-US" dirty="0"/>
          </a:p>
        </p:txBody>
      </p:sp>
      <p:sp>
        <p:nvSpPr>
          <p:cNvPr id="3" name="Content Placeholder 2"/>
          <p:cNvSpPr>
            <a:spLocks noGrp="1"/>
          </p:cNvSpPr>
          <p:nvPr>
            <p:ph idx="1"/>
          </p:nvPr>
        </p:nvSpPr>
        <p:spPr>
          <a:xfrm>
            <a:off x="3932561" y="309464"/>
            <a:ext cx="5622925" cy="6633528"/>
          </a:xfrm>
        </p:spPr>
        <p:txBody>
          <a:bodyPr/>
          <a:lstStyle>
            <a:lvl1pPr>
              <a:defRPr sz="3700"/>
            </a:lvl1pPr>
            <a:lvl2pPr>
              <a:defRPr sz="3200"/>
            </a:lvl2pPr>
            <a:lvl3pPr>
              <a:defRPr sz="28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6" y="1626453"/>
            <a:ext cx="3309144" cy="5316537"/>
          </a:xfrm>
        </p:spPr>
        <p:txBody>
          <a:bodyPr/>
          <a:lstStyle>
            <a:lvl1pPr marL="0" indent="0">
              <a:buNone/>
              <a:defRPr sz="1800"/>
            </a:lvl1pPr>
            <a:lvl2pPr marL="526719" indent="0">
              <a:buNone/>
              <a:defRPr sz="1300"/>
            </a:lvl2pPr>
            <a:lvl3pPr marL="1053439" indent="0">
              <a:buNone/>
              <a:defRPr sz="1200"/>
            </a:lvl3pPr>
            <a:lvl4pPr marL="1580158" indent="0">
              <a:buNone/>
              <a:defRPr sz="1100"/>
            </a:lvl4pPr>
            <a:lvl5pPr marL="2106879" indent="0">
              <a:buNone/>
              <a:defRPr sz="1100"/>
            </a:lvl5pPr>
            <a:lvl6pPr marL="2633598" indent="0">
              <a:buNone/>
              <a:defRPr sz="1100"/>
            </a:lvl6pPr>
            <a:lvl7pPr marL="3160319" indent="0">
              <a:buNone/>
              <a:defRPr sz="1100"/>
            </a:lvl7pPr>
            <a:lvl8pPr marL="3687037" indent="0">
              <a:buNone/>
              <a:defRPr sz="1100"/>
            </a:lvl8pPr>
            <a:lvl9pPr marL="4213757" indent="0">
              <a:buNone/>
              <a:defRPr sz="1100"/>
            </a:lvl9pPr>
          </a:lstStyle>
          <a:p>
            <a:pPr lvl="0"/>
            <a:r>
              <a:rPr lang="en-US" smtClean="0"/>
              <a:t>Click to edit Master text styles</a:t>
            </a:r>
          </a:p>
        </p:txBody>
      </p:sp>
      <p:sp>
        <p:nvSpPr>
          <p:cNvPr id="5" name="Footer Placeholder 3"/>
          <p:cNvSpPr>
            <a:spLocks noGrp="1"/>
          </p:cNvSpPr>
          <p:nvPr>
            <p:ph type="ftr" sz="quarter" idx="11"/>
          </p:nvPr>
        </p:nvSpPr>
        <p:spPr>
          <a:xfrm>
            <a:off x="866141" y="7217907"/>
            <a:ext cx="4610101" cy="260880"/>
          </a:xfrm>
        </p:spPr>
        <p:txBody>
          <a:bodyPr/>
          <a:lstStyle>
            <a:lvl1pPr>
              <a:defRPr sz="1300"/>
            </a:lvl1p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Tree>
  </p:cSld>
  <p:clrMapOvr>
    <a:masterClrMapping/>
  </p:clrMapOvr>
  <p:transition spd="med">
    <p:wipe dir="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2"/>
            <a:ext cx="6035040" cy="642304"/>
          </a:xfrm>
        </p:spPr>
        <p:txBody>
          <a:bodyPr/>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1517" y="694479"/>
            <a:ext cx="6035040" cy="4663440"/>
          </a:xfrm>
        </p:spPr>
        <p:txBody>
          <a:bodyPr/>
          <a:lstStyle>
            <a:lvl1pPr marL="0" indent="0">
              <a:buNone/>
              <a:defRPr sz="3700"/>
            </a:lvl1pPr>
            <a:lvl2pPr marL="526719" indent="0">
              <a:buNone/>
              <a:defRPr sz="3200"/>
            </a:lvl2pPr>
            <a:lvl3pPr marL="1053439" indent="0">
              <a:buNone/>
              <a:defRPr sz="2800"/>
            </a:lvl3pPr>
            <a:lvl4pPr marL="1580158" indent="0">
              <a:buNone/>
              <a:defRPr sz="2200"/>
            </a:lvl4pPr>
            <a:lvl5pPr marL="2106879" indent="0">
              <a:buNone/>
              <a:defRPr sz="2200"/>
            </a:lvl5pPr>
            <a:lvl6pPr marL="2633598" indent="0">
              <a:buNone/>
              <a:defRPr sz="2200"/>
            </a:lvl6pPr>
            <a:lvl7pPr marL="3160319" indent="0">
              <a:buNone/>
              <a:defRPr sz="2200"/>
            </a:lvl7pPr>
            <a:lvl8pPr marL="3687037" indent="0">
              <a:buNone/>
              <a:defRPr sz="2200"/>
            </a:lvl8pPr>
            <a:lvl9pPr marL="4213757" indent="0">
              <a:buNone/>
              <a:defRPr sz="2200"/>
            </a:lvl9pPr>
          </a:lstStyle>
          <a:p>
            <a:pPr lvl="0"/>
            <a:endParaRPr lang="en-US" noProof="0" dirty="0" smtClean="0"/>
          </a:p>
        </p:txBody>
      </p:sp>
      <p:sp>
        <p:nvSpPr>
          <p:cNvPr id="4" name="Text Placeholder 3"/>
          <p:cNvSpPr>
            <a:spLocks noGrp="1"/>
          </p:cNvSpPr>
          <p:nvPr>
            <p:ph type="body" sz="half" idx="2"/>
          </p:nvPr>
        </p:nvSpPr>
        <p:spPr>
          <a:xfrm>
            <a:off x="1971517" y="6082984"/>
            <a:ext cx="6035040" cy="912177"/>
          </a:xfrm>
        </p:spPr>
        <p:txBody>
          <a:bodyPr/>
          <a:lstStyle>
            <a:lvl1pPr marL="0" indent="0">
              <a:buNone/>
              <a:defRPr sz="1800"/>
            </a:lvl1pPr>
            <a:lvl2pPr marL="526719" indent="0">
              <a:buNone/>
              <a:defRPr sz="1300"/>
            </a:lvl2pPr>
            <a:lvl3pPr marL="1053439" indent="0">
              <a:buNone/>
              <a:defRPr sz="1200"/>
            </a:lvl3pPr>
            <a:lvl4pPr marL="1580158" indent="0">
              <a:buNone/>
              <a:defRPr sz="1100"/>
            </a:lvl4pPr>
            <a:lvl5pPr marL="2106879" indent="0">
              <a:buNone/>
              <a:defRPr sz="1100"/>
            </a:lvl5pPr>
            <a:lvl6pPr marL="2633598" indent="0">
              <a:buNone/>
              <a:defRPr sz="1100"/>
            </a:lvl6pPr>
            <a:lvl7pPr marL="3160319" indent="0">
              <a:buNone/>
              <a:defRPr sz="1100"/>
            </a:lvl7pPr>
            <a:lvl8pPr marL="3687037" indent="0">
              <a:buNone/>
              <a:defRPr sz="1100"/>
            </a:lvl8pPr>
            <a:lvl9pPr marL="4213757" indent="0">
              <a:buNone/>
              <a:defRPr sz="1100"/>
            </a:lvl9pPr>
          </a:lstStyle>
          <a:p>
            <a:pPr lvl="0"/>
            <a:r>
              <a:rPr lang="en-US" smtClean="0"/>
              <a:t>Click to edit Master text styles</a:t>
            </a:r>
          </a:p>
        </p:txBody>
      </p:sp>
      <p:sp>
        <p:nvSpPr>
          <p:cNvPr id="5" name="Footer Placeholder 3"/>
          <p:cNvSpPr>
            <a:spLocks noGrp="1"/>
          </p:cNvSpPr>
          <p:nvPr>
            <p:ph type="ftr" sz="quarter" idx="11"/>
          </p:nvPr>
        </p:nvSpPr>
        <p:spPr>
          <a:xfrm>
            <a:off x="866141" y="7217907"/>
            <a:ext cx="4610101" cy="260880"/>
          </a:xfrm>
        </p:spPr>
        <p:txBody>
          <a:bodyPr/>
          <a:lstStyle>
            <a:lvl1pPr>
              <a:defRPr sz="1300"/>
            </a:lvl1p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Tree>
  </p:cSld>
  <p:clrMapOvr>
    <a:masterClrMapping/>
  </p:clrMapOvr>
  <p:transition spd="med">
    <p:wipe dir="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1"/>
          </p:nvPr>
        </p:nvSpPr>
        <p:spPr>
          <a:xfrm>
            <a:off x="866141" y="7217907"/>
            <a:ext cx="4610101" cy="260880"/>
          </a:xfrm>
        </p:spPr>
        <p:txBody>
          <a:bodyPr/>
          <a:lstStyle>
            <a:lvl1pPr>
              <a:defRPr sz="1300"/>
            </a:lvl1p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Tree>
  </p:cSld>
  <p:clrMapOvr>
    <a:masterClrMapping/>
  </p:clrMapOvr>
  <p:transition spd="med">
    <p:wipe dir="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67320" y="496571"/>
            <a:ext cx="2291080" cy="65435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88845" y="496571"/>
            <a:ext cx="6710838" cy="65435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xfrm>
            <a:off x="576261" y="7302823"/>
            <a:ext cx="223520" cy="224896"/>
          </a:xfrm>
          <a:prstGeom prst="rect">
            <a:avLst/>
          </a:prstGeom>
        </p:spPr>
        <p:txBody>
          <a:bodyPr vert="horz" wrap="square" lIns="105343" tIns="52672" rIns="105343" bIns="52672" numCol="1" anchor="t" anchorCtr="0" compatLnSpc="1">
            <a:prstTxWarp prst="textNoShape">
              <a:avLst/>
            </a:prstTxWarp>
          </a:bodyPr>
          <a:lstStyle>
            <a:lvl1pPr>
              <a:defRPr/>
            </a:lvl1pPr>
          </a:lstStyle>
          <a:p>
            <a:fld id="{B4E48E21-A310-4CA0-AAB2-7205947BBA9D}" type="slidenum">
              <a:rPr lang="en-US"/>
              <a:pPr/>
              <a:t>‹#›</a:t>
            </a:fld>
            <a:endParaRPr lang="en-US" dirty="0"/>
          </a:p>
        </p:txBody>
      </p:sp>
    </p:spTree>
  </p:cSld>
  <p:clrMapOvr>
    <a:masterClrMapping/>
  </p:clrMapOvr>
  <p:transition spd="med">
    <p:wipe dir="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25053" y="2187791"/>
            <a:ext cx="4145599" cy="233891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338291" y="2187791"/>
            <a:ext cx="4145599" cy="233891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1025053" y="4699424"/>
            <a:ext cx="4145599" cy="234071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5338291" y="4699424"/>
            <a:ext cx="4145599" cy="23407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1"/>
          </p:nvPr>
        </p:nvSpPr>
        <p:spPr>
          <a:xfrm>
            <a:off x="866141" y="7217907"/>
            <a:ext cx="4610101" cy="260880"/>
          </a:xfrm>
        </p:spPr>
        <p:txBody>
          <a:bodyPr/>
          <a:lstStyle>
            <a:lvl1pPr>
              <a:defRPr sz="1300"/>
            </a:lvl1p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Tree>
  </p:cSld>
  <p:clrMapOvr>
    <a:masterClrMapping/>
  </p:clrMapOvr>
  <p:transition spd="med">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600" b="1"/>
            </a:lvl1p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lvl1pPr>
              <a:defRPr sz="1300"/>
            </a:lvl1p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
        <p:nvSpPr>
          <p:cNvPr id="8" name="Text Placeholder 7"/>
          <p:cNvSpPr>
            <a:spLocks noGrp="1"/>
          </p:cNvSpPr>
          <p:nvPr>
            <p:ph type="body" sz="quarter" idx="12"/>
          </p:nvPr>
        </p:nvSpPr>
        <p:spPr>
          <a:xfrm>
            <a:off x="502927" y="1295404"/>
            <a:ext cx="9169558" cy="4922521"/>
          </a:xfrm>
        </p:spPr>
        <p:txBody>
          <a:bodyPr/>
          <a:lstStyle>
            <a:lvl1pPr marL="455613" indent="-303213">
              <a:spcBef>
                <a:spcPts val="1800"/>
              </a:spcBef>
              <a:defRPr sz="1400"/>
            </a:lvl1pPr>
            <a:lvl2pPr marL="687388" indent="-233363">
              <a:defRPr sz="1400"/>
            </a:lvl2pPr>
            <a:lvl3pPr marL="971550" indent="-233363">
              <a:defRPr sz="1400"/>
            </a:lvl3pPr>
            <a:lvl4pPr marL="1201738" indent="-227013">
              <a:defRPr sz="1400"/>
            </a:lvl4pPr>
            <a:lvl5pPr marL="1484313" indent="-231775">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spd="med">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12" name="Table Placeholder 11"/>
          <p:cNvSpPr>
            <a:spLocks noGrp="1"/>
          </p:cNvSpPr>
          <p:nvPr>
            <p:ph type="tbl" sz="quarter" idx="10"/>
          </p:nvPr>
        </p:nvSpPr>
        <p:spPr>
          <a:xfrm>
            <a:off x="922021" y="1295401"/>
            <a:ext cx="8298180" cy="2849879"/>
          </a:xfrm>
        </p:spPr>
        <p:txBody>
          <a:bodyPr/>
          <a:lstStyle/>
          <a:p>
            <a:pPr lvl="0"/>
            <a:endParaRPr lang="en-US" noProof="0" dirty="0" smtClean="0"/>
          </a:p>
        </p:txBody>
      </p:sp>
      <p:sp>
        <p:nvSpPr>
          <p:cNvPr id="5" name="Footer Placeholder 4"/>
          <p:cNvSpPr>
            <a:spLocks noGrp="1"/>
          </p:cNvSpPr>
          <p:nvPr>
            <p:ph type="ftr" sz="quarter" idx="12"/>
          </p:nvPr>
        </p:nvSpPr>
        <p:spPr/>
        <p:txBody>
          <a:bodyPr/>
          <a:lstStyle>
            <a:lvl1pPr>
              <a:defRPr sz="1300"/>
            </a:lvl1p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Tree>
  </p:cSld>
  <p:clrMapOvr>
    <a:masterClrMapping/>
  </p:clrMapOvr>
  <p:transition spd="med">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lvl1pPr>
              <a:defRPr sz="1300"/>
            </a:lvl1p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
        <p:nvSpPr>
          <p:cNvPr id="5" name="Table Placeholder 11"/>
          <p:cNvSpPr>
            <a:spLocks noGrp="1"/>
          </p:cNvSpPr>
          <p:nvPr>
            <p:ph type="tbl" sz="quarter" idx="12"/>
          </p:nvPr>
        </p:nvSpPr>
        <p:spPr>
          <a:xfrm>
            <a:off x="502927" y="1295403"/>
            <a:ext cx="8717275" cy="2504440"/>
          </a:xfrm>
        </p:spPr>
        <p:txBody>
          <a:bodyPr/>
          <a:lstStyle>
            <a:lvl1pPr>
              <a:defRPr sz="1900"/>
            </a:lvl1pPr>
          </a:lstStyle>
          <a:p>
            <a:pPr lvl="0"/>
            <a:endParaRPr lang="en-US" noProof="0" dirty="0" smtClean="0"/>
          </a:p>
        </p:txBody>
      </p:sp>
      <p:sp>
        <p:nvSpPr>
          <p:cNvPr id="6" name="Text Placeholder 4"/>
          <p:cNvSpPr>
            <a:spLocks noGrp="1"/>
          </p:cNvSpPr>
          <p:nvPr>
            <p:ph type="body" sz="quarter" idx="13"/>
          </p:nvPr>
        </p:nvSpPr>
        <p:spPr>
          <a:xfrm>
            <a:off x="502928" y="4058922"/>
            <a:ext cx="8717273" cy="2849879"/>
          </a:xfrm>
        </p:spPr>
        <p:txBody>
          <a:bodyPr/>
          <a:lstStyle>
            <a:lvl1pPr>
              <a:defRPr sz="1900"/>
            </a:lvl1pPr>
            <a:lvl2pPr>
              <a:defRPr sz="19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spd="med">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SzPct val="5000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3"/>
          <p:cNvSpPr>
            <a:spLocks noGrp="1"/>
          </p:cNvSpPr>
          <p:nvPr>
            <p:ph type="ftr" sz="quarter" idx="11"/>
          </p:nvPr>
        </p:nvSpPr>
        <p:spPr>
          <a:xfrm>
            <a:off x="866141" y="7217658"/>
            <a:ext cx="4610101" cy="260880"/>
          </a:xfrm>
        </p:spPr>
        <p:txBody>
          <a:bodyPr/>
          <a:lstStyle>
            <a:lvl1pPr>
              <a:defRPr sz="1300"/>
            </a:lvl1p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Tree>
  </p:cSld>
  <p:clrMapOvr>
    <a:masterClrMapping/>
  </p:clrMapOvr>
  <p:transition spd="med">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all" baseline="0"/>
            </a:lvl1pPr>
          </a:lstStyle>
          <a:p>
            <a:r>
              <a:rPr lang="en-US" dirty="0" smtClean="0"/>
              <a:t>Click to edit Master title style</a:t>
            </a:r>
            <a:endParaRPr lang="en-US" dirty="0"/>
          </a:p>
        </p:txBody>
      </p:sp>
      <p:sp>
        <p:nvSpPr>
          <p:cNvPr id="7" name="Chart Placeholder 6"/>
          <p:cNvSpPr>
            <a:spLocks noGrp="1"/>
          </p:cNvSpPr>
          <p:nvPr>
            <p:ph type="chart" sz="quarter" idx="10"/>
          </p:nvPr>
        </p:nvSpPr>
        <p:spPr>
          <a:xfrm>
            <a:off x="5196839" y="1295401"/>
            <a:ext cx="4526280" cy="2849879"/>
          </a:xfrm>
        </p:spPr>
        <p:txBody>
          <a:bodyPr/>
          <a:lstStyle/>
          <a:p>
            <a:endParaRPr lang="en-US" dirty="0"/>
          </a:p>
        </p:txBody>
      </p:sp>
      <p:sp>
        <p:nvSpPr>
          <p:cNvPr id="8" name="Chart Placeholder 6"/>
          <p:cNvSpPr>
            <a:spLocks noGrp="1"/>
          </p:cNvSpPr>
          <p:nvPr>
            <p:ph type="chart" sz="quarter" idx="11"/>
          </p:nvPr>
        </p:nvSpPr>
        <p:spPr>
          <a:xfrm>
            <a:off x="5196839" y="4318001"/>
            <a:ext cx="4526280" cy="2849879"/>
          </a:xfrm>
        </p:spPr>
        <p:txBody>
          <a:bodyPr/>
          <a:lstStyle/>
          <a:p>
            <a:endParaRPr lang="en-US" dirty="0"/>
          </a:p>
        </p:txBody>
      </p:sp>
      <p:sp>
        <p:nvSpPr>
          <p:cNvPr id="10" name="Text Placeholder 9"/>
          <p:cNvSpPr>
            <a:spLocks noGrp="1"/>
          </p:cNvSpPr>
          <p:nvPr>
            <p:ph type="body" sz="quarter" idx="12"/>
          </p:nvPr>
        </p:nvSpPr>
        <p:spPr>
          <a:xfrm>
            <a:off x="754380" y="1295403"/>
            <a:ext cx="4191000" cy="5872480"/>
          </a:xfrm>
        </p:spPr>
        <p:txBody>
          <a:bodyPr/>
          <a:lstStyle>
            <a:lvl1pPr>
              <a:defRPr sz="1900"/>
            </a:lvl1pPr>
            <a:lvl2pPr>
              <a:defRPr sz="19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Footer Placeholder 11"/>
          <p:cNvSpPr>
            <a:spLocks noGrp="1"/>
          </p:cNvSpPr>
          <p:nvPr>
            <p:ph type="ftr" sz="quarter" idx="14"/>
          </p:nvPr>
        </p:nvSpPr>
        <p:spPr/>
        <p:txBody>
          <a:bodyPr/>
          <a:lstStyle>
            <a:lvl1pPr>
              <a:defRPr sz="1300"/>
            </a:lvl1p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Tree>
  </p:cSld>
  <p:clrMapOvr>
    <a:masterClrMapping/>
  </p:clrMapOvr>
  <p:transition spd="med">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all" baseline="0"/>
            </a:lvl1pPr>
          </a:lstStyle>
          <a:p>
            <a:r>
              <a:rPr lang="en-US" dirty="0" smtClean="0"/>
              <a:t>Click to edit Master title style</a:t>
            </a:r>
            <a:endParaRPr lang="en-US" dirty="0"/>
          </a:p>
        </p:txBody>
      </p:sp>
      <p:sp>
        <p:nvSpPr>
          <p:cNvPr id="7" name="Chart Placeholder 6"/>
          <p:cNvSpPr>
            <a:spLocks noGrp="1"/>
          </p:cNvSpPr>
          <p:nvPr>
            <p:ph type="chart" sz="quarter" idx="10"/>
          </p:nvPr>
        </p:nvSpPr>
        <p:spPr>
          <a:xfrm>
            <a:off x="502927" y="1295401"/>
            <a:ext cx="4622070" cy="2849879"/>
          </a:xfrm>
        </p:spPr>
        <p:txBody>
          <a:bodyPr/>
          <a:lstStyle/>
          <a:p>
            <a:endParaRPr lang="en-US" dirty="0"/>
          </a:p>
        </p:txBody>
      </p:sp>
      <p:sp>
        <p:nvSpPr>
          <p:cNvPr id="8" name="Chart Placeholder 6"/>
          <p:cNvSpPr>
            <a:spLocks noGrp="1"/>
          </p:cNvSpPr>
          <p:nvPr>
            <p:ph type="chart" sz="quarter" idx="11"/>
          </p:nvPr>
        </p:nvSpPr>
        <p:spPr>
          <a:xfrm>
            <a:off x="502927" y="4318001"/>
            <a:ext cx="4622069" cy="2849879"/>
          </a:xfrm>
        </p:spPr>
        <p:txBody>
          <a:bodyPr/>
          <a:lstStyle/>
          <a:p>
            <a:endParaRPr lang="en-US" dirty="0"/>
          </a:p>
        </p:txBody>
      </p:sp>
      <p:sp>
        <p:nvSpPr>
          <p:cNvPr id="10" name="Text Placeholder 9"/>
          <p:cNvSpPr>
            <a:spLocks noGrp="1"/>
          </p:cNvSpPr>
          <p:nvPr>
            <p:ph type="body" sz="quarter" idx="12"/>
          </p:nvPr>
        </p:nvSpPr>
        <p:spPr>
          <a:xfrm>
            <a:off x="5316582" y="1295403"/>
            <a:ext cx="4355901" cy="5872480"/>
          </a:xfrm>
        </p:spPr>
        <p:txBody>
          <a:bodyPr/>
          <a:lstStyle>
            <a:lvl1pPr>
              <a:defRPr sz="1900"/>
            </a:lvl1pPr>
            <a:lvl2pPr>
              <a:defRPr sz="19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Footer Placeholder 11"/>
          <p:cNvSpPr>
            <a:spLocks noGrp="1"/>
          </p:cNvSpPr>
          <p:nvPr>
            <p:ph type="ftr" sz="quarter" idx="14"/>
          </p:nvPr>
        </p:nvSpPr>
        <p:spPr/>
        <p:txBody>
          <a:bodyPr/>
          <a:lstStyle>
            <a:lvl1pPr>
              <a:defRPr sz="1300"/>
            </a:lvl1p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Tree>
  </p:cSld>
  <p:clrMapOvr>
    <a:masterClrMapping/>
  </p:clrMapOvr>
  <p:transition spd="med">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all" baseline="0"/>
            </a:lvl1p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lvl1pPr>
              <a:defRPr sz="1300"/>
            </a:lvl1p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
        <p:nvSpPr>
          <p:cNvPr id="6" name="Text Placeholder 4"/>
          <p:cNvSpPr>
            <a:spLocks noGrp="1"/>
          </p:cNvSpPr>
          <p:nvPr>
            <p:ph type="body" sz="quarter" idx="13"/>
          </p:nvPr>
        </p:nvSpPr>
        <p:spPr>
          <a:xfrm>
            <a:off x="922021" y="4231641"/>
            <a:ext cx="8298180" cy="284987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hart Placeholder 7"/>
          <p:cNvSpPr>
            <a:spLocks noGrp="1"/>
          </p:cNvSpPr>
          <p:nvPr>
            <p:ph type="chart" sz="quarter" idx="14"/>
          </p:nvPr>
        </p:nvSpPr>
        <p:spPr>
          <a:xfrm>
            <a:off x="922021" y="1209041"/>
            <a:ext cx="8298180" cy="2849879"/>
          </a:xfrm>
        </p:spPr>
        <p:txBody>
          <a:bodyPr/>
          <a:lstStyle/>
          <a:p>
            <a:endParaRPr lang="en-US" dirty="0"/>
          </a:p>
        </p:txBody>
      </p:sp>
    </p:spTree>
  </p:cSld>
  <p:clrMapOvr>
    <a:masterClrMapping/>
  </p:clrMapOvr>
  <p:transition spd="med">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02925" y="1347580"/>
            <a:ext cx="4444208" cy="725065"/>
          </a:xfrm>
        </p:spPr>
        <p:txBody>
          <a:bodyPr anchor="b"/>
          <a:lstStyle>
            <a:lvl1pPr marL="0" indent="0">
              <a:buNone/>
              <a:defRPr sz="2200" b="1"/>
            </a:lvl1pPr>
            <a:lvl2pPr marL="526719" indent="0">
              <a:buNone/>
              <a:defRPr sz="2200" b="1"/>
            </a:lvl2pPr>
            <a:lvl3pPr marL="1053439" indent="0">
              <a:buNone/>
              <a:defRPr sz="2100" b="1"/>
            </a:lvl3pPr>
            <a:lvl4pPr marL="1580158" indent="0">
              <a:buNone/>
              <a:defRPr sz="1900" b="1"/>
            </a:lvl4pPr>
            <a:lvl5pPr marL="2106879" indent="0">
              <a:buNone/>
              <a:defRPr sz="1900" b="1"/>
            </a:lvl5pPr>
            <a:lvl6pPr marL="2633598" indent="0">
              <a:buNone/>
              <a:defRPr sz="1900" b="1"/>
            </a:lvl6pPr>
            <a:lvl7pPr marL="3160319" indent="0">
              <a:buNone/>
              <a:defRPr sz="1900" b="1"/>
            </a:lvl7pPr>
            <a:lvl8pPr marL="3687037" indent="0">
              <a:buNone/>
              <a:defRPr sz="1900" b="1"/>
            </a:lvl8pPr>
            <a:lvl9pPr marL="4213757" indent="0">
              <a:buNone/>
              <a:defRPr sz="1900" b="1"/>
            </a:lvl9pPr>
          </a:lstStyle>
          <a:p>
            <a:pPr lvl="0"/>
            <a:r>
              <a:rPr lang="en-US" dirty="0" smtClean="0"/>
              <a:t>Click to edit Master text styles</a:t>
            </a:r>
          </a:p>
        </p:txBody>
      </p:sp>
      <p:sp>
        <p:nvSpPr>
          <p:cNvPr id="4" name="Content Placeholder 3"/>
          <p:cNvSpPr>
            <a:spLocks noGrp="1"/>
          </p:cNvSpPr>
          <p:nvPr>
            <p:ph sz="half" idx="2"/>
          </p:nvPr>
        </p:nvSpPr>
        <p:spPr>
          <a:xfrm>
            <a:off x="502925" y="2418082"/>
            <a:ext cx="4444208" cy="4478126"/>
          </a:xfrm>
        </p:spPr>
        <p:txBody>
          <a:bodyPr/>
          <a:lstStyle>
            <a:lvl1pPr>
              <a:defRPr sz="2200"/>
            </a:lvl1pPr>
            <a:lvl2pPr>
              <a:defRPr sz="22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5109533" y="1347580"/>
            <a:ext cx="4445953" cy="725065"/>
          </a:xfrm>
        </p:spPr>
        <p:txBody>
          <a:bodyPr anchor="b"/>
          <a:lstStyle>
            <a:lvl1pPr marL="0" indent="0">
              <a:buNone/>
              <a:defRPr sz="2200" b="1"/>
            </a:lvl1pPr>
            <a:lvl2pPr marL="526719" indent="0">
              <a:buNone/>
              <a:defRPr sz="2200" b="1"/>
            </a:lvl2pPr>
            <a:lvl3pPr marL="1053439" indent="0">
              <a:buNone/>
              <a:defRPr sz="2100" b="1"/>
            </a:lvl3pPr>
            <a:lvl4pPr marL="1580158" indent="0">
              <a:buNone/>
              <a:defRPr sz="1900" b="1"/>
            </a:lvl4pPr>
            <a:lvl5pPr marL="2106879" indent="0">
              <a:buNone/>
              <a:defRPr sz="1900" b="1"/>
            </a:lvl5pPr>
            <a:lvl6pPr marL="2633598" indent="0">
              <a:buNone/>
              <a:defRPr sz="1900" b="1"/>
            </a:lvl6pPr>
            <a:lvl7pPr marL="3160319" indent="0">
              <a:buNone/>
              <a:defRPr sz="1900" b="1"/>
            </a:lvl7pPr>
            <a:lvl8pPr marL="3687037" indent="0">
              <a:buNone/>
              <a:defRPr sz="1900" b="1"/>
            </a:lvl8pPr>
            <a:lvl9pPr marL="4213757" indent="0">
              <a:buNone/>
              <a:defRPr sz="1900" b="1"/>
            </a:lvl9pPr>
          </a:lstStyle>
          <a:p>
            <a:pPr lvl="0"/>
            <a:r>
              <a:rPr lang="en-US" dirty="0" smtClean="0"/>
              <a:t>Click to edit Master text styles</a:t>
            </a:r>
          </a:p>
        </p:txBody>
      </p:sp>
      <p:sp>
        <p:nvSpPr>
          <p:cNvPr id="6" name="Content Placeholder 5"/>
          <p:cNvSpPr>
            <a:spLocks noGrp="1"/>
          </p:cNvSpPr>
          <p:nvPr>
            <p:ph sz="quarter" idx="4"/>
          </p:nvPr>
        </p:nvSpPr>
        <p:spPr>
          <a:xfrm>
            <a:off x="5109533" y="2418082"/>
            <a:ext cx="4445953" cy="4478126"/>
          </a:xfrm>
        </p:spPr>
        <p:txBody>
          <a:bodyPr/>
          <a:lstStyle>
            <a:lvl1pPr>
              <a:defRPr sz="2200"/>
            </a:lvl1pPr>
            <a:lvl2pPr>
              <a:defRPr sz="22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itle 1"/>
          <p:cNvSpPr>
            <a:spLocks noGrp="1"/>
          </p:cNvSpPr>
          <p:nvPr>
            <p:ph type="title"/>
          </p:nvPr>
        </p:nvSpPr>
        <p:spPr>
          <a:xfrm>
            <a:off x="502927" y="496574"/>
            <a:ext cx="9169558" cy="453391"/>
          </a:xfrm>
        </p:spPr>
        <p:txBody>
          <a:bodyPr/>
          <a:lstStyle>
            <a:lvl1pPr>
              <a:defRPr b="1" cap="all" baseline="0"/>
            </a:lvl1pPr>
          </a:lstStyle>
          <a:p>
            <a:r>
              <a:rPr lang="en-US" dirty="0" smtClean="0"/>
              <a:t>Click to edit Master title style</a:t>
            </a:r>
            <a:endParaRPr lang="en-US" dirty="0"/>
          </a:p>
        </p:txBody>
      </p:sp>
      <p:sp>
        <p:nvSpPr>
          <p:cNvPr id="11" name="Footer Placeholder 3"/>
          <p:cNvSpPr>
            <a:spLocks noGrp="1"/>
          </p:cNvSpPr>
          <p:nvPr>
            <p:ph type="ftr" sz="quarter" idx="12"/>
          </p:nvPr>
        </p:nvSpPr>
        <p:spPr>
          <a:xfrm>
            <a:off x="866141" y="7217658"/>
            <a:ext cx="4610101" cy="260880"/>
          </a:xfrm>
        </p:spPr>
        <p:txBody>
          <a:bodyPr/>
          <a:lstStyle>
            <a:lvl1pPr>
              <a:defRPr sz="1300"/>
            </a:lvl1p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Tree>
  </p:cSld>
  <p:clrMapOvr>
    <a:masterClrMapping/>
  </p:clrMapOvr>
  <p:transition spd="med">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8"/>
          <p:cNvSpPr>
            <a:spLocks noGrp="1" noChangeArrowheads="1"/>
          </p:cNvSpPr>
          <p:nvPr>
            <p:ph type="title"/>
          </p:nvPr>
        </p:nvSpPr>
        <p:spPr bwMode="auto">
          <a:xfrm>
            <a:off x="502927" y="604520"/>
            <a:ext cx="9169558" cy="518162"/>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dirty="0" smtClean="0"/>
              <a:t>One Line Titles</a:t>
            </a:r>
            <a:br>
              <a:rPr lang="en-US" dirty="0" smtClean="0"/>
            </a:br>
            <a:r>
              <a:rPr lang="en-US" dirty="0" smtClean="0"/>
              <a:t>Two Line Titles</a:t>
            </a:r>
          </a:p>
        </p:txBody>
      </p:sp>
      <p:sp>
        <p:nvSpPr>
          <p:cNvPr id="1027" name="Rectangle 9"/>
          <p:cNvSpPr>
            <a:spLocks noGrp="1" noChangeArrowheads="1"/>
          </p:cNvSpPr>
          <p:nvPr>
            <p:ph type="body" idx="1"/>
          </p:nvPr>
        </p:nvSpPr>
        <p:spPr bwMode="auto">
          <a:xfrm>
            <a:off x="502927" y="1279210"/>
            <a:ext cx="9169558" cy="559803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0"/>
            <a:r>
              <a:rPr lang="en-US" dirty="0" smtClean="0"/>
              <a:t>Second level, etc.</a:t>
            </a:r>
          </a:p>
        </p:txBody>
      </p:sp>
      <p:pic>
        <p:nvPicPr>
          <p:cNvPr id="1028" name="Picture 18" descr="EVA logo Silver.png"/>
          <p:cNvPicPr>
            <a:picLocks noChangeAspect="1"/>
          </p:cNvPicPr>
          <p:nvPr/>
        </p:nvPicPr>
        <p:blipFill>
          <a:blip r:embed="rId18"/>
          <a:srcRect/>
          <a:stretch>
            <a:fillRect/>
          </a:stretch>
        </p:blipFill>
        <p:spPr bwMode="auto">
          <a:xfrm>
            <a:off x="514096" y="7217908"/>
            <a:ext cx="268224" cy="276353"/>
          </a:xfrm>
          <a:prstGeom prst="rect">
            <a:avLst/>
          </a:prstGeom>
          <a:noFill/>
          <a:ln w="9525">
            <a:noFill/>
            <a:miter lim="800000"/>
            <a:headEnd/>
            <a:tailEnd/>
          </a:ln>
        </p:spPr>
      </p:pic>
      <p:cxnSp>
        <p:nvCxnSpPr>
          <p:cNvPr id="1030" name="Straight Connector 31"/>
          <p:cNvCxnSpPr>
            <a:cxnSpLocks noChangeShapeType="1"/>
          </p:cNvCxnSpPr>
          <p:nvPr/>
        </p:nvCxnSpPr>
        <p:spPr bwMode="auto">
          <a:xfrm rot="10800000" flipH="1" flipV="1">
            <a:off x="491744" y="7134745"/>
            <a:ext cx="9119616" cy="1799"/>
          </a:xfrm>
          <a:prstGeom prst="line">
            <a:avLst/>
          </a:prstGeom>
          <a:noFill/>
          <a:ln w="1270">
            <a:solidFill>
              <a:schemeClr val="accent5">
                <a:lumMod val="25000"/>
              </a:schemeClr>
            </a:solidFill>
            <a:round/>
            <a:headEnd/>
            <a:tailEnd/>
          </a:ln>
        </p:spPr>
      </p:cxnSp>
      <p:sp>
        <p:nvSpPr>
          <p:cNvPr id="11" name="Footer Placeholder 10"/>
          <p:cNvSpPr>
            <a:spLocks noGrp="1"/>
          </p:cNvSpPr>
          <p:nvPr>
            <p:ph type="ftr" sz="quarter" idx="3"/>
          </p:nvPr>
        </p:nvSpPr>
        <p:spPr>
          <a:xfrm>
            <a:off x="866141" y="7217907"/>
            <a:ext cx="4610101" cy="260880"/>
          </a:xfrm>
          <a:prstGeom prst="rect">
            <a:avLst/>
          </a:prstGeom>
        </p:spPr>
        <p:txBody>
          <a:bodyPr vert="horz" lIns="105343" tIns="52672" rIns="105343" bIns="52672" rtlCol="0" anchor="ctr"/>
          <a:lstStyle>
            <a:lvl1pPr algn="l">
              <a:defRPr sz="1300" b="1" cap="all" spc="290" baseline="0">
                <a:solidFill>
                  <a:schemeClr val="bg1"/>
                </a:solidFill>
                <a:latin typeface="Candara" pitchFamily="34" charset="0"/>
                <a:cs typeface="BrowalliaUPC" pitchFamily="34" charset="-34"/>
              </a:defRPr>
            </a:lvl1pPr>
          </a:lstStyle>
          <a:p>
            <a:r>
              <a:rPr lang="en-US" dirty="0" smtClean="0"/>
              <a:t>E</a:t>
            </a:r>
            <a:r>
              <a:rPr lang="en-US" cap="small" dirty="0" smtClean="0"/>
              <a:t>nergy</a:t>
            </a:r>
            <a:r>
              <a:rPr lang="en-US" cap="none" dirty="0" smtClean="0"/>
              <a:t> V</a:t>
            </a:r>
            <a:r>
              <a:rPr lang="en-US" cap="small" dirty="0" smtClean="0"/>
              <a:t>enture</a:t>
            </a:r>
            <a:r>
              <a:rPr lang="en-US" cap="none" dirty="0" smtClean="0"/>
              <a:t>s A</a:t>
            </a:r>
            <a:r>
              <a:rPr lang="en-US" cap="small" dirty="0" smtClean="0"/>
              <a:t>nalysis</a:t>
            </a:r>
            <a:r>
              <a:rPr lang="en-US" cap="none" dirty="0" smtClean="0"/>
              <a:t>, I</a:t>
            </a:r>
            <a:r>
              <a:rPr lang="en-US" cap="small" dirty="0" smtClean="0"/>
              <a:t>nc</a:t>
            </a:r>
            <a:r>
              <a:rPr lang="en-US" cap="none" dirty="0" smtClean="0"/>
              <a:t>. </a:t>
            </a:r>
            <a:endParaRPr lang="en-US" dirty="0" smtClean="0"/>
          </a:p>
        </p:txBody>
      </p:sp>
      <p:sp>
        <p:nvSpPr>
          <p:cNvPr id="7" name="Footer Placeholder 10"/>
          <p:cNvSpPr txBox="1">
            <a:spLocks/>
          </p:cNvSpPr>
          <p:nvPr/>
        </p:nvSpPr>
        <p:spPr>
          <a:xfrm>
            <a:off x="9372600" y="7217909"/>
            <a:ext cx="495301" cy="276352"/>
          </a:xfrm>
          <a:prstGeom prst="rect">
            <a:avLst/>
          </a:prstGeom>
        </p:spPr>
        <p:txBody>
          <a:bodyPr vert="horz" lIns="105343" tIns="52672" rIns="105343" bIns="52672" rtlCol="0" anchor="ctr"/>
          <a:lstStyle>
            <a:defPPr>
              <a:defRPr lang="en-US"/>
            </a:defPPr>
            <a:lvl1pPr algn="l" rtl="0" fontAlgn="base">
              <a:spcBef>
                <a:spcPct val="0"/>
              </a:spcBef>
              <a:spcAft>
                <a:spcPct val="0"/>
              </a:spcAft>
              <a:defRPr sz="1600" b="1" kern="1200" cap="all" spc="290" baseline="0">
                <a:solidFill>
                  <a:schemeClr val="bg1"/>
                </a:solidFill>
                <a:latin typeface="Candara" pitchFamily="34" charset="0"/>
                <a:ea typeface="ＭＳ Ｐゴシック" pitchFamily="-111" charset="-128"/>
                <a:cs typeface="BrowalliaUPC" pitchFamily="34" charset="-34"/>
              </a:defRPr>
            </a:lvl1pPr>
            <a:lvl2pPr marL="526719" algn="l" rtl="0" fontAlgn="base">
              <a:spcBef>
                <a:spcPct val="0"/>
              </a:spcBef>
              <a:spcAft>
                <a:spcPct val="0"/>
              </a:spcAft>
              <a:defRPr kern="1200">
                <a:solidFill>
                  <a:schemeClr val="bg1"/>
                </a:solidFill>
                <a:latin typeface="Arial" charset="0"/>
                <a:ea typeface="ＭＳ Ｐゴシック" pitchFamily="-111" charset="-128"/>
                <a:cs typeface="+mn-cs"/>
              </a:defRPr>
            </a:lvl2pPr>
            <a:lvl3pPr marL="1053439" algn="l" rtl="0" fontAlgn="base">
              <a:spcBef>
                <a:spcPct val="0"/>
              </a:spcBef>
              <a:spcAft>
                <a:spcPct val="0"/>
              </a:spcAft>
              <a:defRPr kern="1200">
                <a:solidFill>
                  <a:schemeClr val="bg1"/>
                </a:solidFill>
                <a:latin typeface="Arial" charset="0"/>
                <a:ea typeface="ＭＳ Ｐゴシック" pitchFamily="-111" charset="-128"/>
                <a:cs typeface="+mn-cs"/>
              </a:defRPr>
            </a:lvl3pPr>
            <a:lvl4pPr marL="1580158" algn="l" rtl="0" fontAlgn="base">
              <a:spcBef>
                <a:spcPct val="0"/>
              </a:spcBef>
              <a:spcAft>
                <a:spcPct val="0"/>
              </a:spcAft>
              <a:defRPr kern="1200">
                <a:solidFill>
                  <a:schemeClr val="bg1"/>
                </a:solidFill>
                <a:latin typeface="Arial" charset="0"/>
                <a:ea typeface="ＭＳ Ｐゴシック" pitchFamily="-111" charset="-128"/>
                <a:cs typeface="+mn-cs"/>
              </a:defRPr>
            </a:lvl4pPr>
            <a:lvl5pPr marL="2106879" algn="l" rtl="0" fontAlgn="base">
              <a:spcBef>
                <a:spcPct val="0"/>
              </a:spcBef>
              <a:spcAft>
                <a:spcPct val="0"/>
              </a:spcAft>
              <a:defRPr kern="1200">
                <a:solidFill>
                  <a:schemeClr val="bg1"/>
                </a:solidFill>
                <a:latin typeface="Arial" charset="0"/>
                <a:ea typeface="ＭＳ Ｐゴシック" pitchFamily="-111" charset="-128"/>
                <a:cs typeface="+mn-cs"/>
              </a:defRPr>
            </a:lvl5pPr>
            <a:lvl6pPr marL="2633598" algn="l" defTabSz="1053439" rtl="0" eaLnBrk="1" latinLnBrk="0" hangingPunct="1">
              <a:defRPr kern="1200">
                <a:solidFill>
                  <a:schemeClr val="bg1"/>
                </a:solidFill>
                <a:latin typeface="Arial" charset="0"/>
                <a:ea typeface="ＭＳ Ｐゴシック" pitchFamily="-111" charset="-128"/>
                <a:cs typeface="+mn-cs"/>
              </a:defRPr>
            </a:lvl6pPr>
            <a:lvl7pPr marL="3160319" algn="l" defTabSz="1053439" rtl="0" eaLnBrk="1" latinLnBrk="0" hangingPunct="1">
              <a:defRPr kern="1200">
                <a:solidFill>
                  <a:schemeClr val="bg1"/>
                </a:solidFill>
                <a:latin typeface="Arial" charset="0"/>
                <a:ea typeface="ＭＳ Ｐゴシック" pitchFamily="-111" charset="-128"/>
                <a:cs typeface="+mn-cs"/>
              </a:defRPr>
            </a:lvl7pPr>
            <a:lvl8pPr marL="3687037" algn="l" defTabSz="1053439" rtl="0" eaLnBrk="1" latinLnBrk="0" hangingPunct="1">
              <a:defRPr kern="1200">
                <a:solidFill>
                  <a:schemeClr val="bg1"/>
                </a:solidFill>
                <a:latin typeface="Arial" charset="0"/>
                <a:ea typeface="ＭＳ Ｐゴシック" pitchFamily="-111" charset="-128"/>
                <a:cs typeface="+mn-cs"/>
              </a:defRPr>
            </a:lvl8pPr>
            <a:lvl9pPr marL="4213757" algn="l" defTabSz="1053439" rtl="0" eaLnBrk="1" latinLnBrk="0" hangingPunct="1">
              <a:defRPr kern="1200">
                <a:solidFill>
                  <a:schemeClr val="bg1"/>
                </a:solidFill>
                <a:latin typeface="Arial" charset="0"/>
                <a:ea typeface="ＭＳ Ｐゴシック" pitchFamily="-111" charset="-128"/>
                <a:cs typeface="+mn-cs"/>
              </a:defRPr>
            </a:lvl9pPr>
          </a:lstStyle>
          <a:p>
            <a:endParaRPr lang="en-US" dirty="0" smtClean="0"/>
          </a:p>
        </p:txBody>
      </p:sp>
      <p:sp>
        <p:nvSpPr>
          <p:cNvPr id="8" name="Footer Placeholder 10"/>
          <p:cNvSpPr txBox="1">
            <a:spLocks/>
          </p:cNvSpPr>
          <p:nvPr/>
        </p:nvSpPr>
        <p:spPr>
          <a:xfrm>
            <a:off x="9067800" y="7217909"/>
            <a:ext cx="617385" cy="260878"/>
          </a:xfrm>
          <a:prstGeom prst="rect">
            <a:avLst/>
          </a:prstGeom>
        </p:spPr>
        <p:txBody>
          <a:bodyPr vert="horz" lIns="105343" tIns="52672" rIns="105343" bIns="52672" rtlCol="0" anchor="ctr"/>
          <a:lstStyle>
            <a:defPPr>
              <a:defRPr lang="en-US"/>
            </a:defPPr>
            <a:lvl1pPr algn="l" rtl="0" fontAlgn="base">
              <a:spcBef>
                <a:spcPct val="0"/>
              </a:spcBef>
              <a:spcAft>
                <a:spcPct val="0"/>
              </a:spcAft>
              <a:defRPr sz="1600" b="1" kern="1200" cap="all" spc="290" baseline="0">
                <a:solidFill>
                  <a:schemeClr val="bg1"/>
                </a:solidFill>
                <a:latin typeface="Candara" pitchFamily="34" charset="0"/>
                <a:ea typeface="ＭＳ Ｐゴシック" pitchFamily="-111" charset="-128"/>
                <a:cs typeface="BrowalliaUPC" pitchFamily="34" charset="-34"/>
              </a:defRPr>
            </a:lvl1pPr>
            <a:lvl2pPr marL="526719" algn="l" rtl="0" fontAlgn="base">
              <a:spcBef>
                <a:spcPct val="0"/>
              </a:spcBef>
              <a:spcAft>
                <a:spcPct val="0"/>
              </a:spcAft>
              <a:defRPr kern="1200">
                <a:solidFill>
                  <a:schemeClr val="bg1"/>
                </a:solidFill>
                <a:latin typeface="Arial" charset="0"/>
                <a:ea typeface="ＭＳ Ｐゴシック" pitchFamily="-111" charset="-128"/>
                <a:cs typeface="+mn-cs"/>
              </a:defRPr>
            </a:lvl2pPr>
            <a:lvl3pPr marL="1053439" algn="l" rtl="0" fontAlgn="base">
              <a:spcBef>
                <a:spcPct val="0"/>
              </a:spcBef>
              <a:spcAft>
                <a:spcPct val="0"/>
              </a:spcAft>
              <a:defRPr kern="1200">
                <a:solidFill>
                  <a:schemeClr val="bg1"/>
                </a:solidFill>
                <a:latin typeface="Arial" charset="0"/>
                <a:ea typeface="ＭＳ Ｐゴシック" pitchFamily="-111" charset="-128"/>
                <a:cs typeface="+mn-cs"/>
              </a:defRPr>
            </a:lvl3pPr>
            <a:lvl4pPr marL="1580158" algn="l" rtl="0" fontAlgn="base">
              <a:spcBef>
                <a:spcPct val="0"/>
              </a:spcBef>
              <a:spcAft>
                <a:spcPct val="0"/>
              </a:spcAft>
              <a:defRPr kern="1200">
                <a:solidFill>
                  <a:schemeClr val="bg1"/>
                </a:solidFill>
                <a:latin typeface="Arial" charset="0"/>
                <a:ea typeface="ＭＳ Ｐゴシック" pitchFamily="-111" charset="-128"/>
                <a:cs typeface="+mn-cs"/>
              </a:defRPr>
            </a:lvl4pPr>
            <a:lvl5pPr marL="2106879" algn="l" rtl="0" fontAlgn="base">
              <a:spcBef>
                <a:spcPct val="0"/>
              </a:spcBef>
              <a:spcAft>
                <a:spcPct val="0"/>
              </a:spcAft>
              <a:defRPr kern="1200">
                <a:solidFill>
                  <a:schemeClr val="bg1"/>
                </a:solidFill>
                <a:latin typeface="Arial" charset="0"/>
                <a:ea typeface="ＭＳ Ｐゴシック" pitchFamily="-111" charset="-128"/>
                <a:cs typeface="+mn-cs"/>
              </a:defRPr>
            </a:lvl5pPr>
            <a:lvl6pPr marL="2633598" algn="l" defTabSz="1053439" rtl="0" eaLnBrk="1" latinLnBrk="0" hangingPunct="1">
              <a:defRPr kern="1200">
                <a:solidFill>
                  <a:schemeClr val="bg1"/>
                </a:solidFill>
                <a:latin typeface="Arial" charset="0"/>
                <a:ea typeface="ＭＳ Ｐゴシック" pitchFamily="-111" charset="-128"/>
                <a:cs typeface="+mn-cs"/>
              </a:defRPr>
            </a:lvl6pPr>
            <a:lvl7pPr marL="3160319" algn="l" defTabSz="1053439" rtl="0" eaLnBrk="1" latinLnBrk="0" hangingPunct="1">
              <a:defRPr kern="1200">
                <a:solidFill>
                  <a:schemeClr val="bg1"/>
                </a:solidFill>
                <a:latin typeface="Arial" charset="0"/>
                <a:ea typeface="ＭＳ Ｐゴシック" pitchFamily="-111" charset="-128"/>
                <a:cs typeface="+mn-cs"/>
              </a:defRPr>
            </a:lvl7pPr>
            <a:lvl8pPr marL="3687037" algn="l" defTabSz="1053439" rtl="0" eaLnBrk="1" latinLnBrk="0" hangingPunct="1">
              <a:defRPr kern="1200">
                <a:solidFill>
                  <a:schemeClr val="bg1"/>
                </a:solidFill>
                <a:latin typeface="Arial" charset="0"/>
                <a:ea typeface="ＭＳ Ｐゴシック" pitchFamily="-111" charset="-128"/>
                <a:cs typeface="+mn-cs"/>
              </a:defRPr>
            </a:lvl8pPr>
            <a:lvl9pPr marL="4213757" algn="l" defTabSz="1053439" rtl="0" eaLnBrk="1" latinLnBrk="0" hangingPunct="1">
              <a:defRPr kern="1200">
                <a:solidFill>
                  <a:schemeClr val="bg1"/>
                </a:solidFill>
                <a:latin typeface="Arial" charset="0"/>
                <a:ea typeface="ＭＳ Ｐゴシック" pitchFamily="-111" charset="-128"/>
                <a:cs typeface="+mn-cs"/>
              </a:defRPr>
            </a:lvl9pPr>
          </a:lstStyle>
          <a:p>
            <a:pPr algn="r"/>
            <a:fld id="{F941BEED-86C6-4B27-BDCB-4ECEB2A9CF9B}" type="slidenum">
              <a:rPr lang="en-US" cap="none" smtClean="0"/>
              <a:pPr algn="r"/>
              <a:t>‹#›</a:t>
            </a:fld>
            <a:endParaRPr lang="en-US" dirty="0" smtClean="0"/>
          </a:p>
        </p:txBody>
      </p:sp>
    </p:spTree>
  </p:cSld>
  <p:clrMap bg1="dk2" tx1="lt1" bg2="dk1" tx2="lt2" accent1="accent1" accent2="accent2" accent3="accent3" accent4="accent4" accent5="accent5" accent6="accent6" hlink="hlink" folHlink="folHlink"/>
  <p:sldLayoutIdLst>
    <p:sldLayoutId id="2147483761" r:id="rId1"/>
    <p:sldLayoutId id="2147483769" r:id="rId2"/>
    <p:sldLayoutId id="2147483730" r:id="rId3"/>
    <p:sldLayoutId id="2147483767" r:id="rId4"/>
    <p:sldLayoutId id="2147483731" r:id="rId5"/>
    <p:sldLayoutId id="2147483733" r:id="rId6"/>
    <p:sldLayoutId id="2147483770" r:id="rId7"/>
    <p:sldLayoutId id="2147483768" r:id="rId8"/>
    <p:sldLayoutId id="2147483734" r:id="rId9"/>
    <p:sldLayoutId id="2147483735" r:id="rId10"/>
    <p:sldLayoutId id="2147483736" r:id="rId11"/>
    <p:sldLayoutId id="2147483737" r:id="rId12"/>
    <p:sldLayoutId id="2147483738" r:id="rId13"/>
    <p:sldLayoutId id="2147483762" r:id="rId14"/>
    <p:sldLayoutId id="2147483763" r:id="rId15"/>
    <p:sldLayoutId id="2147483739" r:id="rId16"/>
  </p:sldLayoutIdLst>
  <p:transition spd="med">
    <p:wipe dir="r"/>
  </p:transition>
  <p:timing>
    <p:tnLst>
      <p:par>
        <p:cTn id="1" dur="indefinite" restart="never" nodeType="tmRoot"/>
      </p:par>
    </p:tnLst>
  </p:timing>
  <p:hf hdr="0" dt="0"/>
  <p:txStyles>
    <p:titleStyle>
      <a:lvl1pPr algn="l" defTabSz="746186" rtl="0" eaLnBrk="0" fontAlgn="base" hangingPunct="0">
        <a:lnSpc>
          <a:spcPct val="100000"/>
        </a:lnSpc>
        <a:spcBef>
          <a:spcPct val="0"/>
        </a:spcBef>
        <a:spcAft>
          <a:spcPct val="0"/>
        </a:spcAft>
        <a:defRPr sz="1600" b="1" cap="all" baseline="0">
          <a:solidFill>
            <a:srgbClr val="0D0D0D"/>
          </a:solidFill>
          <a:latin typeface="Calibri"/>
          <a:ea typeface="ＭＳ Ｐゴシック" pitchFamily="-111" charset="-128"/>
          <a:cs typeface="Calibri"/>
        </a:defRPr>
      </a:lvl1pPr>
      <a:lvl2pPr algn="l" defTabSz="746186" rtl="0" eaLnBrk="0" fontAlgn="base" hangingPunct="0">
        <a:lnSpc>
          <a:spcPts val="3688"/>
        </a:lnSpc>
        <a:spcBef>
          <a:spcPct val="0"/>
        </a:spcBef>
        <a:spcAft>
          <a:spcPct val="0"/>
        </a:spcAft>
        <a:defRPr sz="2800">
          <a:solidFill>
            <a:srgbClr val="0D0D0D"/>
          </a:solidFill>
          <a:latin typeface="Calibri" pitchFamily="-111" charset="0"/>
          <a:ea typeface="ＭＳ Ｐゴシック" pitchFamily="-111" charset="-128"/>
        </a:defRPr>
      </a:lvl2pPr>
      <a:lvl3pPr algn="l" defTabSz="746186" rtl="0" eaLnBrk="0" fontAlgn="base" hangingPunct="0">
        <a:lnSpc>
          <a:spcPts val="3688"/>
        </a:lnSpc>
        <a:spcBef>
          <a:spcPct val="0"/>
        </a:spcBef>
        <a:spcAft>
          <a:spcPct val="0"/>
        </a:spcAft>
        <a:defRPr sz="2800">
          <a:solidFill>
            <a:srgbClr val="0D0D0D"/>
          </a:solidFill>
          <a:latin typeface="Calibri" pitchFamily="-111" charset="0"/>
          <a:ea typeface="ＭＳ Ｐゴシック" pitchFamily="-111" charset="-128"/>
        </a:defRPr>
      </a:lvl3pPr>
      <a:lvl4pPr algn="l" defTabSz="746186" rtl="0" eaLnBrk="0" fontAlgn="base" hangingPunct="0">
        <a:lnSpc>
          <a:spcPts val="3688"/>
        </a:lnSpc>
        <a:spcBef>
          <a:spcPct val="0"/>
        </a:spcBef>
        <a:spcAft>
          <a:spcPct val="0"/>
        </a:spcAft>
        <a:defRPr sz="2800">
          <a:solidFill>
            <a:srgbClr val="0D0D0D"/>
          </a:solidFill>
          <a:latin typeface="Calibri" pitchFamily="-111" charset="0"/>
          <a:ea typeface="ＭＳ Ｐゴシック" pitchFamily="-111" charset="-128"/>
        </a:defRPr>
      </a:lvl4pPr>
      <a:lvl5pPr algn="l" defTabSz="746186" rtl="0" eaLnBrk="0" fontAlgn="base" hangingPunct="0">
        <a:lnSpc>
          <a:spcPts val="3688"/>
        </a:lnSpc>
        <a:spcBef>
          <a:spcPct val="0"/>
        </a:spcBef>
        <a:spcAft>
          <a:spcPct val="0"/>
        </a:spcAft>
        <a:defRPr sz="2800">
          <a:solidFill>
            <a:srgbClr val="0D0D0D"/>
          </a:solidFill>
          <a:latin typeface="Calibri" pitchFamily="-111" charset="0"/>
          <a:ea typeface="ＭＳ Ｐゴシック" pitchFamily="-111" charset="-128"/>
        </a:defRPr>
      </a:lvl5pPr>
      <a:lvl6pPr marL="526719" algn="l" defTabSz="746186" rtl="0" fontAlgn="base">
        <a:lnSpc>
          <a:spcPts val="3688"/>
        </a:lnSpc>
        <a:spcBef>
          <a:spcPct val="0"/>
        </a:spcBef>
        <a:spcAft>
          <a:spcPct val="0"/>
        </a:spcAft>
        <a:defRPr sz="3600" b="1">
          <a:solidFill>
            <a:srgbClr val="003399"/>
          </a:solidFill>
          <a:latin typeface="Arial" pitchFamily="-111" charset="0"/>
        </a:defRPr>
      </a:lvl6pPr>
      <a:lvl7pPr marL="1053439" algn="l" defTabSz="746186" rtl="0" fontAlgn="base">
        <a:lnSpc>
          <a:spcPts val="3688"/>
        </a:lnSpc>
        <a:spcBef>
          <a:spcPct val="0"/>
        </a:spcBef>
        <a:spcAft>
          <a:spcPct val="0"/>
        </a:spcAft>
        <a:defRPr sz="3600" b="1">
          <a:solidFill>
            <a:srgbClr val="003399"/>
          </a:solidFill>
          <a:latin typeface="Arial" pitchFamily="-111" charset="0"/>
        </a:defRPr>
      </a:lvl7pPr>
      <a:lvl8pPr marL="1580158" algn="l" defTabSz="746186" rtl="0" fontAlgn="base">
        <a:lnSpc>
          <a:spcPts val="3688"/>
        </a:lnSpc>
        <a:spcBef>
          <a:spcPct val="0"/>
        </a:spcBef>
        <a:spcAft>
          <a:spcPct val="0"/>
        </a:spcAft>
        <a:defRPr sz="3600" b="1">
          <a:solidFill>
            <a:srgbClr val="003399"/>
          </a:solidFill>
          <a:latin typeface="Arial" pitchFamily="-111" charset="0"/>
        </a:defRPr>
      </a:lvl8pPr>
      <a:lvl9pPr marL="2106879" algn="l" defTabSz="746186" rtl="0" fontAlgn="base">
        <a:lnSpc>
          <a:spcPts val="3688"/>
        </a:lnSpc>
        <a:spcBef>
          <a:spcPct val="0"/>
        </a:spcBef>
        <a:spcAft>
          <a:spcPct val="0"/>
        </a:spcAft>
        <a:defRPr sz="3600" b="1">
          <a:solidFill>
            <a:srgbClr val="003399"/>
          </a:solidFill>
          <a:latin typeface="Arial" pitchFamily="-111" charset="0"/>
        </a:defRPr>
      </a:lvl9pPr>
    </p:titleStyle>
    <p:bodyStyle>
      <a:lvl1pPr marL="460375" indent="-254000" algn="l" defTabSz="746186" rtl="0" eaLnBrk="0" fontAlgn="base" hangingPunct="0">
        <a:spcBef>
          <a:spcPts val="1200"/>
        </a:spcBef>
        <a:spcAft>
          <a:spcPct val="0"/>
        </a:spcAft>
        <a:buClr>
          <a:schemeClr val="accent5">
            <a:lumMod val="25000"/>
          </a:schemeClr>
        </a:buClr>
        <a:buSzPct val="50000"/>
        <a:buFont typeface="Wingdings" pitchFamily="-111" charset="2"/>
        <a:buChar char="n"/>
        <a:defRPr sz="1400">
          <a:solidFill>
            <a:srgbClr val="0D0D0D"/>
          </a:solidFill>
          <a:latin typeface="Calibri"/>
          <a:ea typeface="ＭＳ Ｐゴシック" pitchFamily="-111" charset="-128"/>
          <a:cs typeface="Calibri"/>
        </a:defRPr>
      </a:lvl1pPr>
      <a:lvl2pPr marL="682625" indent="-230188" algn="l" defTabSz="746186" rtl="0" eaLnBrk="0" fontAlgn="base" hangingPunct="0">
        <a:spcBef>
          <a:spcPct val="20000"/>
        </a:spcBef>
        <a:spcAft>
          <a:spcPct val="0"/>
        </a:spcAft>
        <a:buClr>
          <a:srgbClr val="7F7F7F"/>
        </a:buClr>
        <a:buSzPct val="50000"/>
        <a:buFont typeface="Arial" charset="0"/>
        <a:buChar char="–"/>
        <a:defRPr sz="1400">
          <a:solidFill>
            <a:srgbClr val="0D0D0D"/>
          </a:solidFill>
          <a:latin typeface="Calibri"/>
          <a:ea typeface="ＭＳ Ｐゴシック" pitchFamily="-111" charset="-128"/>
          <a:cs typeface="Calibri"/>
        </a:defRPr>
      </a:lvl2pPr>
      <a:lvl3pPr marL="976313" indent="-254000" algn="l" defTabSz="746186" rtl="0" eaLnBrk="0" fontAlgn="base" hangingPunct="0">
        <a:spcBef>
          <a:spcPct val="20000"/>
        </a:spcBef>
        <a:spcAft>
          <a:spcPct val="0"/>
        </a:spcAft>
        <a:buClr>
          <a:srgbClr val="7F7F7F"/>
        </a:buClr>
        <a:buSzPct val="50000"/>
        <a:buFont typeface="Wingdings" pitchFamily="-111" charset="2"/>
        <a:buChar char="§"/>
        <a:defRPr sz="1400">
          <a:solidFill>
            <a:srgbClr val="0D0D0D"/>
          </a:solidFill>
          <a:latin typeface="Calibri"/>
          <a:ea typeface="ＭＳ Ｐゴシック" pitchFamily="-111" charset="-128"/>
          <a:cs typeface="Calibri"/>
        </a:defRPr>
      </a:lvl3pPr>
      <a:lvl4pPr marL="1204913" indent="-227013" algn="l" defTabSz="746186" rtl="0" eaLnBrk="0" fontAlgn="base" hangingPunct="0">
        <a:spcBef>
          <a:spcPct val="20000"/>
        </a:spcBef>
        <a:spcAft>
          <a:spcPct val="0"/>
        </a:spcAft>
        <a:buClr>
          <a:srgbClr val="7F7F7F"/>
        </a:buClr>
        <a:buSzPct val="50000"/>
        <a:buFont typeface="Arial" charset="0"/>
        <a:buChar char="-"/>
        <a:defRPr sz="1400">
          <a:solidFill>
            <a:srgbClr val="0D0D0D"/>
          </a:solidFill>
          <a:latin typeface="Calibri"/>
          <a:ea typeface="ＭＳ Ｐゴシック" pitchFamily="-111" charset="-128"/>
          <a:cs typeface="Calibri"/>
        </a:defRPr>
      </a:lvl4pPr>
      <a:lvl5pPr marL="1487488" indent="-254000" algn="l" defTabSz="746186" rtl="0" eaLnBrk="0" fontAlgn="base" hangingPunct="0">
        <a:spcBef>
          <a:spcPct val="20000"/>
        </a:spcBef>
        <a:spcAft>
          <a:spcPct val="0"/>
        </a:spcAft>
        <a:buClr>
          <a:srgbClr val="7F7F7F"/>
        </a:buClr>
        <a:buSzPct val="50000"/>
        <a:buFont typeface="Wingdings" pitchFamily="-111" charset="2"/>
        <a:buChar char="§"/>
        <a:defRPr sz="1400">
          <a:solidFill>
            <a:srgbClr val="0D0D0D"/>
          </a:solidFill>
          <a:latin typeface="Calibri"/>
          <a:ea typeface="ＭＳ Ｐゴシック" pitchFamily="-111" charset="-128"/>
          <a:cs typeface="Calibri"/>
        </a:defRPr>
      </a:lvl5pPr>
      <a:lvl6pPr marL="2540327" indent="-234099" algn="l" defTabSz="746186" rtl="0" fontAlgn="base">
        <a:spcBef>
          <a:spcPct val="20000"/>
        </a:spcBef>
        <a:spcAft>
          <a:spcPct val="0"/>
        </a:spcAft>
        <a:buClr>
          <a:schemeClr val="bg2"/>
        </a:buClr>
        <a:buFont typeface="Wingdings" pitchFamily="-111" charset="2"/>
        <a:buChar char="§"/>
        <a:defRPr sz="1900">
          <a:solidFill>
            <a:srgbClr val="003399"/>
          </a:solidFill>
          <a:latin typeface="+mn-lt"/>
          <a:ea typeface="ＭＳ Ｐゴシック" pitchFamily="-111" charset="-128"/>
        </a:defRPr>
      </a:lvl6pPr>
      <a:lvl7pPr marL="3067045" indent="-234099" algn="l" defTabSz="746186" rtl="0" fontAlgn="base">
        <a:spcBef>
          <a:spcPct val="20000"/>
        </a:spcBef>
        <a:spcAft>
          <a:spcPct val="0"/>
        </a:spcAft>
        <a:buClr>
          <a:schemeClr val="bg2"/>
        </a:buClr>
        <a:buFont typeface="Wingdings" pitchFamily="-111" charset="2"/>
        <a:buChar char="§"/>
        <a:defRPr sz="1900">
          <a:solidFill>
            <a:srgbClr val="003399"/>
          </a:solidFill>
          <a:latin typeface="+mn-lt"/>
          <a:ea typeface="ＭＳ Ｐゴシック" pitchFamily="-111" charset="-128"/>
        </a:defRPr>
      </a:lvl7pPr>
      <a:lvl8pPr marL="3593764" indent="-234099" algn="l" defTabSz="746186" rtl="0" fontAlgn="base">
        <a:spcBef>
          <a:spcPct val="20000"/>
        </a:spcBef>
        <a:spcAft>
          <a:spcPct val="0"/>
        </a:spcAft>
        <a:buClr>
          <a:schemeClr val="bg2"/>
        </a:buClr>
        <a:buFont typeface="Wingdings" pitchFamily="-111" charset="2"/>
        <a:buChar char="§"/>
        <a:defRPr sz="1900">
          <a:solidFill>
            <a:srgbClr val="003399"/>
          </a:solidFill>
          <a:latin typeface="+mn-lt"/>
          <a:ea typeface="ＭＳ Ｐゴシック" pitchFamily="-111" charset="-128"/>
        </a:defRPr>
      </a:lvl8pPr>
      <a:lvl9pPr marL="4120484" indent="-234099" algn="l" defTabSz="746186" rtl="0" fontAlgn="base">
        <a:spcBef>
          <a:spcPct val="20000"/>
        </a:spcBef>
        <a:spcAft>
          <a:spcPct val="0"/>
        </a:spcAft>
        <a:buClr>
          <a:schemeClr val="bg2"/>
        </a:buClr>
        <a:buFont typeface="Wingdings" pitchFamily="-111" charset="2"/>
        <a:buChar char="§"/>
        <a:defRPr sz="1900">
          <a:solidFill>
            <a:srgbClr val="003399"/>
          </a:solidFill>
          <a:latin typeface="+mn-lt"/>
          <a:ea typeface="ＭＳ Ｐゴシック" pitchFamily="-111" charset="-128"/>
        </a:defRPr>
      </a:lvl9pPr>
    </p:bodyStyle>
    <p:otherStyle>
      <a:defPPr>
        <a:defRPr lang="en-US"/>
      </a:defPPr>
      <a:lvl1pPr marL="0" algn="l" defTabSz="526719" rtl="0" eaLnBrk="1" latinLnBrk="0" hangingPunct="1">
        <a:defRPr sz="2100" kern="1200">
          <a:solidFill>
            <a:schemeClr val="tx1"/>
          </a:solidFill>
          <a:latin typeface="+mn-lt"/>
          <a:ea typeface="+mn-ea"/>
          <a:cs typeface="+mn-cs"/>
        </a:defRPr>
      </a:lvl1pPr>
      <a:lvl2pPr marL="526719" algn="l" defTabSz="526719" rtl="0" eaLnBrk="1" latinLnBrk="0" hangingPunct="1">
        <a:defRPr sz="2100" kern="1200">
          <a:solidFill>
            <a:schemeClr val="tx1"/>
          </a:solidFill>
          <a:latin typeface="+mn-lt"/>
          <a:ea typeface="+mn-ea"/>
          <a:cs typeface="+mn-cs"/>
        </a:defRPr>
      </a:lvl2pPr>
      <a:lvl3pPr marL="1053439" algn="l" defTabSz="526719" rtl="0" eaLnBrk="1" latinLnBrk="0" hangingPunct="1">
        <a:defRPr sz="2100" kern="1200">
          <a:solidFill>
            <a:schemeClr val="tx1"/>
          </a:solidFill>
          <a:latin typeface="+mn-lt"/>
          <a:ea typeface="+mn-ea"/>
          <a:cs typeface="+mn-cs"/>
        </a:defRPr>
      </a:lvl3pPr>
      <a:lvl4pPr marL="1580158" algn="l" defTabSz="526719" rtl="0" eaLnBrk="1" latinLnBrk="0" hangingPunct="1">
        <a:defRPr sz="2100" kern="1200">
          <a:solidFill>
            <a:schemeClr val="tx1"/>
          </a:solidFill>
          <a:latin typeface="+mn-lt"/>
          <a:ea typeface="+mn-ea"/>
          <a:cs typeface="+mn-cs"/>
        </a:defRPr>
      </a:lvl4pPr>
      <a:lvl5pPr marL="2106879" algn="l" defTabSz="526719" rtl="0" eaLnBrk="1" latinLnBrk="0" hangingPunct="1">
        <a:defRPr sz="2100" kern="1200">
          <a:solidFill>
            <a:schemeClr val="tx1"/>
          </a:solidFill>
          <a:latin typeface="+mn-lt"/>
          <a:ea typeface="+mn-ea"/>
          <a:cs typeface="+mn-cs"/>
        </a:defRPr>
      </a:lvl5pPr>
      <a:lvl6pPr marL="2633598" algn="l" defTabSz="526719" rtl="0" eaLnBrk="1" latinLnBrk="0" hangingPunct="1">
        <a:defRPr sz="2100" kern="1200">
          <a:solidFill>
            <a:schemeClr val="tx1"/>
          </a:solidFill>
          <a:latin typeface="+mn-lt"/>
          <a:ea typeface="+mn-ea"/>
          <a:cs typeface="+mn-cs"/>
        </a:defRPr>
      </a:lvl6pPr>
      <a:lvl7pPr marL="3160319" algn="l" defTabSz="526719" rtl="0" eaLnBrk="1" latinLnBrk="0" hangingPunct="1">
        <a:defRPr sz="2100" kern="1200">
          <a:solidFill>
            <a:schemeClr val="tx1"/>
          </a:solidFill>
          <a:latin typeface="+mn-lt"/>
          <a:ea typeface="+mn-ea"/>
          <a:cs typeface="+mn-cs"/>
        </a:defRPr>
      </a:lvl7pPr>
      <a:lvl8pPr marL="3687037" algn="l" defTabSz="526719" rtl="0" eaLnBrk="1" latinLnBrk="0" hangingPunct="1">
        <a:defRPr sz="2100" kern="1200">
          <a:solidFill>
            <a:schemeClr val="tx1"/>
          </a:solidFill>
          <a:latin typeface="+mn-lt"/>
          <a:ea typeface="+mn-ea"/>
          <a:cs typeface="+mn-cs"/>
        </a:defRPr>
      </a:lvl8pPr>
      <a:lvl9pPr marL="4213757" algn="l" defTabSz="526719"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energy ventures analysis</a:t>
            </a:r>
            <a:endParaRPr lang="en-US" dirty="0"/>
          </a:p>
        </p:txBody>
      </p:sp>
      <p:pic>
        <p:nvPicPr>
          <p:cNvPr id="14" name="Picture 13" descr="EVA logo Silver.png"/>
          <p:cNvPicPr>
            <a:picLocks noChangeAspect="1"/>
          </p:cNvPicPr>
          <p:nvPr/>
        </p:nvPicPr>
        <p:blipFill>
          <a:blip r:embed="rId3"/>
          <a:stretch>
            <a:fillRect/>
          </a:stretch>
        </p:blipFill>
        <p:spPr>
          <a:xfrm>
            <a:off x="5614713" y="3345288"/>
            <a:ext cx="2486578" cy="2561928"/>
          </a:xfrm>
          <a:prstGeom prst="rect">
            <a:avLst/>
          </a:prstGeom>
        </p:spPr>
      </p:pic>
      <p:sp>
        <p:nvSpPr>
          <p:cNvPr id="7" name="Rectangle 6"/>
          <p:cNvSpPr/>
          <p:nvPr/>
        </p:nvSpPr>
        <p:spPr bwMode="auto">
          <a:xfrm>
            <a:off x="496092" y="1437993"/>
            <a:ext cx="8978107" cy="595319"/>
          </a:xfrm>
          <a:prstGeom prst="rect">
            <a:avLst/>
          </a:prstGeom>
          <a:solidFill>
            <a:schemeClr val="tx1"/>
          </a:solidFill>
          <a:ln w="9525" cap="flat" cmpd="sng" algn="ctr">
            <a:noFill/>
            <a:prstDash val="solid"/>
            <a:round/>
            <a:headEnd type="none" w="med" len="med"/>
            <a:tailEnd type="triangle" w="med" len="med"/>
          </a:ln>
          <a:effectLst/>
        </p:spPr>
        <p:txBody>
          <a:bodyPr vert="horz" wrap="square" lIns="101882" tIns="50941" rIns="101882" bIns="50941" numCol="1" rtlCol="0" anchor="ctr" anchorCtr="0" compatLnSpc="1">
            <a:prstTxWarp prst="textNoShape">
              <a:avLst/>
            </a:prstTxWarp>
            <a:spAutoFit/>
          </a:bodyPr>
          <a:lstStyle/>
          <a:p>
            <a:pPr algn="just"/>
            <a:r>
              <a:rPr lang="en-US" sz="1600" dirty="0">
                <a:latin typeface="+mn-lt"/>
              </a:rPr>
              <a:t>EVA, Inc. is an energy consulting firm </a:t>
            </a:r>
            <a:r>
              <a:rPr lang="en-US" sz="1600" dirty="0" smtClean="0">
                <a:latin typeface="+mn-lt"/>
              </a:rPr>
              <a:t>located </a:t>
            </a:r>
            <a:r>
              <a:rPr lang="en-US" sz="1600" dirty="0">
                <a:latin typeface="+mn-lt"/>
              </a:rPr>
              <a:t>in Arlington, </a:t>
            </a:r>
            <a:r>
              <a:rPr lang="en-US" sz="1600" dirty="0" smtClean="0">
                <a:latin typeface="+mn-lt"/>
              </a:rPr>
              <a:t>VA. EVA  </a:t>
            </a:r>
            <a:r>
              <a:rPr lang="en-US" sz="1600" dirty="0">
                <a:latin typeface="+mn-lt"/>
              </a:rPr>
              <a:t>is focused on economic, financial and risk analysis for the electric power, coal, natural gas, </a:t>
            </a:r>
            <a:r>
              <a:rPr lang="en-US" sz="1600" dirty="0" smtClean="0">
                <a:latin typeface="+mn-lt"/>
              </a:rPr>
              <a:t>petroleum</a:t>
            </a:r>
            <a:r>
              <a:rPr lang="en-US" sz="1600" dirty="0">
                <a:latin typeface="+mn-lt"/>
              </a:rPr>
              <a:t>, </a:t>
            </a:r>
            <a:r>
              <a:rPr lang="en-US" sz="1600" dirty="0" smtClean="0">
                <a:latin typeface="+mn-lt"/>
              </a:rPr>
              <a:t>and renewable, and </a:t>
            </a:r>
            <a:r>
              <a:rPr lang="en-US" sz="1600" dirty="0">
                <a:latin typeface="+mn-lt"/>
              </a:rPr>
              <a:t>emissions sectors.</a:t>
            </a:r>
          </a:p>
        </p:txBody>
      </p:sp>
      <p:sp>
        <p:nvSpPr>
          <p:cNvPr id="9" name="Rectangle 8"/>
          <p:cNvSpPr/>
          <p:nvPr/>
        </p:nvSpPr>
        <p:spPr bwMode="auto">
          <a:xfrm>
            <a:off x="502927" y="2137980"/>
            <a:ext cx="4609307" cy="4502705"/>
          </a:xfrm>
          <a:prstGeom prst="rect">
            <a:avLst/>
          </a:prstGeom>
          <a:solidFill>
            <a:schemeClr val="tx1"/>
          </a:solidFill>
          <a:ln w="9525" cap="flat" cmpd="sng" algn="ctr">
            <a:noFill/>
            <a:prstDash val="solid"/>
            <a:round/>
            <a:headEnd type="none" w="med" len="med"/>
            <a:tailEnd type="triangle" w="med" len="med"/>
          </a:ln>
          <a:effectLst/>
        </p:spPr>
        <p:txBody>
          <a:bodyPr vert="horz" wrap="square" lIns="101882" tIns="50941" rIns="101882" bIns="50941" numCol="1" rtlCol="0" anchor="t" anchorCtr="0" compatLnSpc="1">
            <a:prstTxWarp prst="textNoShape">
              <a:avLst/>
            </a:prstTxWarp>
            <a:noAutofit/>
          </a:bodyPr>
          <a:lstStyle/>
          <a:p>
            <a:pPr algn="just"/>
            <a:r>
              <a:rPr lang="en-US" sz="1600" dirty="0" smtClean="0">
                <a:latin typeface="+mn-lt"/>
              </a:rPr>
              <a:t>Since </a:t>
            </a:r>
            <a:r>
              <a:rPr lang="en-US" sz="1600" dirty="0">
                <a:latin typeface="+mn-lt"/>
              </a:rPr>
              <a:t>1981, EVA has been publishing supply, demand and price forecasts as part of its FUELCAST subscription service for these energy sectors</a:t>
            </a:r>
            <a:r>
              <a:rPr lang="en-US" sz="1600" dirty="0" smtClean="0">
                <a:latin typeface="+mn-lt"/>
              </a:rPr>
              <a:t>.</a:t>
            </a:r>
            <a:endParaRPr lang="en-US" sz="1600" dirty="0">
              <a:latin typeface="+mn-lt"/>
            </a:endParaRPr>
          </a:p>
          <a:p>
            <a:pPr algn="just"/>
            <a:endParaRPr lang="en-US" sz="1600" dirty="0" smtClean="0">
              <a:latin typeface="+mn-lt"/>
            </a:endParaRPr>
          </a:p>
          <a:p>
            <a:pPr algn="just"/>
            <a:r>
              <a:rPr lang="en-US" sz="1600" dirty="0" smtClean="0">
                <a:latin typeface="+mn-lt"/>
              </a:rPr>
              <a:t>EVA </a:t>
            </a:r>
            <a:r>
              <a:rPr lang="en-US" sz="1600" dirty="0">
                <a:latin typeface="+mn-lt"/>
              </a:rPr>
              <a:t>performs various analyses for an array of clients that include:  </a:t>
            </a:r>
          </a:p>
          <a:p>
            <a:pPr marL="318383" indent="-318383" algn="just">
              <a:buFont typeface="Arial" pitchFamily="34" charset="0"/>
              <a:buChar char="•"/>
            </a:pPr>
            <a:r>
              <a:rPr lang="en-US" sz="1600" dirty="0" smtClean="0">
                <a:latin typeface="+mn-lt"/>
              </a:rPr>
              <a:t>electric </a:t>
            </a:r>
            <a:r>
              <a:rPr lang="en-US" sz="1600" dirty="0">
                <a:latin typeface="+mn-lt"/>
              </a:rPr>
              <a:t>utilities,</a:t>
            </a:r>
          </a:p>
          <a:p>
            <a:pPr marL="318383" indent="-318383" algn="just">
              <a:buFont typeface="Arial" pitchFamily="34" charset="0"/>
              <a:buChar char="•"/>
            </a:pPr>
            <a:r>
              <a:rPr lang="en-US" sz="1600" dirty="0">
                <a:latin typeface="+mn-lt"/>
              </a:rPr>
              <a:t>fuel producers,</a:t>
            </a:r>
          </a:p>
          <a:p>
            <a:pPr marL="318383" indent="-318383" algn="just">
              <a:buFont typeface="Arial" pitchFamily="34" charset="0"/>
              <a:buChar char="•"/>
            </a:pPr>
            <a:r>
              <a:rPr lang="en-US" sz="1600" dirty="0">
                <a:latin typeface="+mn-lt"/>
              </a:rPr>
              <a:t>fuel transporters,</a:t>
            </a:r>
          </a:p>
          <a:p>
            <a:pPr marL="318383" indent="-318383" algn="just">
              <a:buFont typeface="Arial" pitchFamily="34" charset="0"/>
              <a:buChar char="•"/>
            </a:pPr>
            <a:r>
              <a:rPr lang="en-US" sz="1600" dirty="0">
                <a:latin typeface="+mn-lt"/>
              </a:rPr>
              <a:t>commodity traders,</a:t>
            </a:r>
          </a:p>
          <a:p>
            <a:pPr marL="318383" indent="-318383" algn="just">
              <a:buFont typeface="Arial" pitchFamily="34" charset="0"/>
              <a:buChar char="•"/>
            </a:pPr>
            <a:r>
              <a:rPr lang="en-US" sz="1600" dirty="0">
                <a:latin typeface="+mn-lt"/>
              </a:rPr>
              <a:t>regulators, and </a:t>
            </a:r>
          </a:p>
          <a:p>
            <a:pPr marL="318383" indent="-318383" algn="just">
              <a:buFont typeface="Arial" pitchFamily="34" charset="0"/>
              <a:buChar char="•"/>
            </a:pPr>
            <a:r>
              <a:rPr lang="en-US" sz="1600" dirty="0">
                <a:latin typeface="+mn-lt"/>
              </a:rPr>
              <a:t>financial institutions.</a:t>
            </a:r>
          </a:p>
        </p:txBody>
      </p:sp>
      <p:sp>
        <p:nvSpPr>
          <p:cNvPr id="6" name="Footer Placeholder 2"/>
          <p:cNvSpPr>
            <a:spLocks noGrp="1"/>
          </p:cNvSpPr>
          <p:nvPr>
            <p:ph type="ftr" sz="quarter" idx="10"/>
          </p:nvPr>
        </p:nvSpPr>
        <p:spPr>
          <a:xfrm>
            <a:off x="866141" y="7219192"/>
            <a:ext cx="7914444" cy="425539"/>
          </a:xfrm>
          <a:ln>
            <a:solidFill>
              <a:schemeClr val="tx1"/>
            </a:solidFill>
          </a:ln>
        </p:spPr>
        <p:txBody>
          <a:bodyPr/>
          <a:lstStyle/>
          <a:p>
            <a:r>
              <a:rPr lang="en-US" cap="none" dirty="0" smtClean="0"/>
              <a:t>Energy Ventures Analysis, Inc.                                                        </a:t>
            </a:r>
            <a:endParaRPr lang="en-US" dirty="0" smtClean="0"/>
          </a:p>
        </p:txBody>
      </p:sp>
    </p:spTree>
    <p:extLst>
      <p:ext uri="{BB962C8B-B14F-4D97-AF65-F5344CB8AC3E}">
        <p14:creationId xmlns:p14="http://schemas.microsoft.com/office/powerpoint/2010/main" val="3237720493"/>
      </p:ext>
    </p:extLst>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Demand – significant plant retirements have already occurred</a:t>
            </a:r>
            <a:endParaRPr lang="en-US" sz="1800" dirty="0"/>
          </a:p>
        </p:txBody>
      </p:sp>
      <p:sp>
        <p:nvSpPr>
          <p:cNvPr id="13" name="Footer Placeholder 12"/>
          <p:cNvSpPr>
            <a:spLocks noGrp="1"/>
          </p:cNvSpPr>
          <p:nvPr>
            <p:ph type="ftr" sz="quarter" idx="12"/>
          </p:nvPr>
        </p:nvSpPr>
        <p:spPr/>
        <p:txBody>
          <a:body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
        <p:nvSpPr>
          <p:cNvPr id="4" name="Text Placeholder 3"/>
          <p:cNvSpPr>
            <a:spLocks noGrp="1"/>
          </p:cNvSpPr>
          <p:nvPr>
            <p:ph type="body" sz="quarter" idx="4294967295"/>
          </p:nvPr>
        </p:nvSpPr>
        <p:spPr>
          <a:xfrm>
            <a:off x="5758249" y="1346886"/>
            <a:ext cx="4300152" cy="5577789"/>
          </a:xfrm>
        </p:spPr>
        <p:txBody>
          <a:bodyPr/>
          <a:lstStyle/>
          <a:p>
            <a:pPr marL="438150" indent="-285750"/>
            <a:r>
              <a:rPr lang="en-US" sz="1600" dirty="0" smtClean="0"/>
              <a:t>Since 2010, there have been significant retirements of coal capacity in Pennsylvania.</a:t>
            </a:r>
          </a:p>
          <a:p>
            <a:pPr marL="438150" indent="-285750"/>
            <a:r>
              <a:rPr lang="en-US" sz="1600" dirty="0" smtClean="0"/>
              <a:t>Retirements include:</a:t>
            </a:r>
          </a:p>
          <a:p>
            <a:pPr marL="660400" lvl="1" indent="-285750"/>
            <a:r>
              <a:rPr lang="en-US" sz="1600" dirty="0" smtClean="0"/>
              <a:t>Martins Creek</a:t>
            </a:r>
          </a:p>
          <a:p>
            <a:pPr marL="660400" lvl="1" indent="-285750"/>
            <a:r>
              <a:rPr lang="en-US" sz="1600" dirty="0" err="1" smtClean="0"/>
              <a:t>Cromby</a:t>
            </a:r>
            <a:r>
              <a:rPr lang="en-US" sz="1600" dirty="0" smtClean="0"/>
              <a:t> and </a:t>
            </a:r>
            <a:r>
              <a:rPr lang="en-US" sz="1600" dirty="0" err="1" smtClean="0"/>
              <a:t>Eddystone</a:t>
            </a:r>
            <a:endParaRPr lang="en-US" sz="1600" dirty="0" smtClean="0"/>
          </a:p>
          <a:p>
            <a:pPr marL="660400" lvl="1" indent="-285750"/>
            <a:r>
              <a:rPr lang="en-US" sz="1600" dirty="0" err="1" smtClean="0"/>
              <a:t>Elrama</a:t>
            </a:r>
            <a:endParaRPr lang="en-US" sz="1600" dirty="0" smtClean="0"/>
          </a:p>
          <a:p>
            <a:pPr marL="660400" lvl="1" indent="-285750"/>
            <a:r>
              <a:rPr lang="en-US" sz="1600" dirty="0" err="1" smtClean="0"/>
              <a:t>Hatfields</a:t>
            </a:r>
            <a:r>
              <a:rPr lang="en-US" sz="1600" dirty="0" smtClean="0"/>
              <a:t> Ferry</a:t>
            </a:r>
          </a:p>
          <a:p>
            <a:pPr marL="660400" lvl="1" indent="-285750"/>
            <a:r>
              <a:rPr lang="en-US" sz="1600" dirty="0" smtClean="0"/>
              <a:t>Mitchell</a:t>
            </a:r>
          </a:p>
          <a:p>
            <a:pPr marL="660400" lvl="1" indent="-285750"/>
            <a:r>
              <a:rPr lang="en-US" sz="1600" dirty="0" smtClean="0"/>
              <a:t>Portland</a:t>
            </a:r>
          </a:p>
          <a:p>
            <a:pPr marL="438150" indent="-285750"/>
            <a:r>
              <a:rPr lang="en-US" sz="1600" dirty="0" smtClean="0"/>
              <a:t>Primary reasons for closure in last five years were MATS compliance costs and PJM capacity payments</a:t>
            </a:r>
          </a:p>
          <a:p>
            <a:pPr marL="438150" indent="-285750"/>
            <a:r>
              <a:rPr lang="en-US" sz="1600" dirty="0" smtClean="0"/>
              <a:t>This capacity represents 10 to 15 million tons per year of lost Pennsylvania coal demand potential.</a:t>
            </a:r>
            <a:endParaRPr lang="en-US" sz="1600" dirty="0"/>
          </a:p>
        </p:txBody>
      </p:sp>
      <p:pic>
        <p:nvPicPr>
          <p:cNvPr id="12" name="Table Placeholder 11"/>
          <p:cNvPicPr>
            <a:picLocks noGrp="1" noChangeAspect="1"/>
          </p:cNvPicPr>
          <p:nvPr>
            <p:ph type="tbl" sz="quarter" idx="10"/>
          </p:nvPr>
        </p:nvPicPr>
        <p:blipFill>
          <a:blip r:embed="rId2"/>
          <a:stretch>
            <a:fillRect/>
          </a:stretch>
        </p:blipFill>
        <p:spPr>
          <a:xfrm>
            <a:off x="322464" y="1937893"/>
            <a:ext cx="5023036" cy="3017165"/>
          </a:xfrm>
          <a:prstGeom prst="rect">
            <a:avLst/>
          </a:prstGeom>
        </p:spPr>
      </p:pic>
    </p:spTree>
    <p:extLst>
      <p:ext uri="{BB962C8B-B14F-4D97-AF65-F5344CB8AC3E}">
        <p14:creationId xmlns:p14="http://schemas.microsoft.com/office/powerpoint/2010/main" val="291297347"/>
      </p:ext>
    </p:extLst>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7" y="518158"/>
            <a:ext cx="9169558" cy="518162"/>
          </a:xfrm>
        </p:spPr>
        <p:txBody>
          <a:bodyPr/>
          <a:lstStyle/>
          <a:p>
            <a:r>
              <a:rPr lang="en-US" sz="1800" dirty="0" smtClean="0"/>
              <a:t>Demand – TOP 20 CONSUMERS of </a:t>
            </a:r>
            <a:r>
              <a:rPr lang="en-US" sz="1800" dirty="0" err="1" smtClean="0"/>
              <a:t>pennsylvania</a:t>
            </a:r>
            <a:r>
              <a:rPr lang="en-US" sz="1800" dirty="0" smtClean="0"/>
              <a:t> coal in 2014</a:t>
            </a:r>
            <a:endParaRPr lang="en-US" sz="1800" dirty="0"/>
          </a:p>
        </p:txBody>
      </p:sp>
      <p:sp>
        <p:nvSpPr>
          <p:cNvPr id="13" name="Footer Placeholder 12"/>
          <p:cNvSpPr>
            <a:spLocks noGrp="1"/>
          </p:cNvSpPr>
          <p:nvPr>
            <p:ph type="ftr" sz="quarter" idx="10"/>
          </p:nvPr>
        </p:nvSpPr>
        <p:spPr/>
        <p:txBody>
          <a:body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
        <p:nvSpPr>
          <p:cNvPr id="4" name="Text Placeholder 3"/>
          <p:cNvSpPr>
            <a:spLocks noGrp="1"/>
          </p:cNvSpPr>
          <p:nvPr>
            <p:ph type="body" sz="quarter" idx="12"/>
          </p:nvPr>
        </p:nvSpPr>
        <p:spPr>
          <a:xfrm>
            <a:off x="7080422" y="902043"/>
            <a:ext cx="2758903" cy="6034989"/>
          </a:xfrm>
        </p:spPr>
        <p:txBody>
          <a:bodyPr/>
          <a:lstStyle/>
          <a:p>
            <a:endParaRPr lang="en-US" sz="1600" dirty="0" smtClean="0"/>
          </a:p>
          <a:p>
            <a:r>
              <a:rPr lang="en-US" sz="1600" dirty="0" smtClean="0"/>
              <a:t>20 plants accounted for </a:t>
            </a:r>
            <a:r>
              <a:rPr lang="en-US" sz="1600" dirty="0" smtClean="0"/>
              <a:t>about </a:t>
            </a:r>
            <a:r>
              <a:rPr lang="en-US" sz="1600" dirty="0" smtClean="0"/>
              <a:t>75% of utility purchases of Pennsylvania coal in 2014.</a:t>
            </a:r>
          </a:p>
          <a:p>
            <a:r>
              <a:rPr lang="en-US" sz="1600" dirty="0" smtClean="0"/>
              <a:t>Only two of the plants (</a:t>
            </a:r>
            <a:r>
              <a:rPr lang="en-US" sz="1600" dirty="0" err="1" smtClean="0"/>
              <a:t>Shawville</a:t>
            </a:r>
            <a:r>
              <a:rPr lang="en-US" sz="1600" dirty="0" smtClean="0"/>
              <a:t> and Chalk Point) have announced retirement dates.</a:t>
            </a:r>
          </a:p>
          <a:p>
            <a:r>
              <a:rPr lang="en-US" sz="1600" dirty="0" smtClean="0"/>
              <a:t>In-state </a:t>
            </a:r>
            <a:r>
              <a:rPr lang="en-US" sz="1600" dirty="0" smtClean="0"/>
              <a:t>plants account for  just over 50</a:t>
            </a:r>
            <a:r>
              <a:rPr lang="en-US" sz="1600" dirty="0" smtClean="0"/>
              <a:t>% of the top 20</a:t>
            </a:r>
            <a:endParaRPr lang="en-US" sz="1600" dirty="0" smtClean="0"/>
          </a:p>
          <a:p>
            <a:r>
              <a:rPr lang="en-US" sz="1600" dirty="0" smtClean="0"/>
              <a:t>Compliance strategies in other states also impact demand for Pennsylvania coal.</a:t>
            </a:r>
          </a:p>
          <a:p>
            <a:pPr marL="152400" indent="0">
              <a:buNone/>
            </a:pPr>
            <a:endParaRPr lang="en-US" sz="1600" dirty="0"/>
          </a:p>
        </p:txBody>
      </p:sp>
      <p:pic>
        <p:nvPicPr>
          <p:cNvPr id="7" name="Picture 6"/>
          <p:cNvPicPr>
            <a:picLocks noChangeAspect="1"/>
          </p:cNvPicPr>
          <p:nvPr/>
        </p:nvPicPr>
        <p:blipFill>
          <a:blip r:embed="rId2"/>
          <a:stretch>
            <a:fillRect/>
          </a:stretch>
        </p:blipFill>
        <p:spPr>
          <a:xfrm>
            <a:off x="216918" y="1219202"/>
            <a:ext cx="6857396" cy="5114705"/>
          </a:xfrm>
          <a:prstGeom prst="rect">
            <a:avLst/>
          </a:prstGeom>
        </p:spPr>
      </p:pic>
    </p:spTree>
    <p:extLst>
      <p:ext uri="{BB962C8B-B14F-4D97-AF65-F5344CB8AC3E}">
        <p14:creationId xmlns:p14="http://schemas.microsoft.com/office/powerpoint/2010/main" val="3498548790"/>
      </p:ext>
    </p:extLst>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EVA’s experience analyzing the Clean Power Plan</a:t>
            </a:r>
            <a:endParaRPr lang="en-US" dirty="0"/>
          </a:p>
        </p:txBody>
      </p:sp>
      <p:sp>
        <p:nvSpPr>
          <p:cNvPr id="3" name="Footer Placeholder 2"/>
          <p:cNvSpPr>
            <a:spLocks noGrp="1"/>
          </p:cNvSpPr>
          <p:nvPr>
            <p:ph type="ftr" sz="quarter" idx="10"/>
          </p:nvPr>
        </p:nvSpPr>
        <p:spPr/>
        <p:txBody>
          <a:body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
        <p:nvSpPr>
          <p:cNvPr id="4" name="Text Placeholder 3"/>
          <p:cNvSpPr>
            <a:spLocks noGrp="1"/>
          </p:cNvSpPr>
          <p:nvPr>
            <p:ph type="body" sz="quarter" idx="12"/>
          </p:nvPr>
        </p:nvSpPr>
        <p:spPr>
          <a:xfrm>
            <a:off x="502927" y="1238253"/>
            <a:ext cx="9169558" cy="5793918"/>
          </a:xfrm>
        </p:spPr>
        <p:txBody>
          <a:bodyPr/>
          <a:lstStyle/>
          <a:p>
            <a:r>
              <a:rPr lang="en-US" dirty="0">
                <a:solidFill>
                  <a:schemeClr val="bg1"/>
                </a:solidFill>
              </a:rPr>
              <a:t>EVA </a:t>
            </a:r>
            <a:r>
              <a:rPr lang="en-US" dirty="0" smtClean="0">
                <a:solidFill>
                  <a:schemeClr val="bg1"/>
                </a:solidFill>
              </a:rPr>
              <a:t>has a </a:t>
            </a:r>
            <a:r>
              <a:rPr lang="en-US" dirty="0">
                <a:solidFill>
                  <a:schemeClr val="bg1"/>
                </a:solidFill>
              </a:rPr>
              <a:t>long history of </a:t>
            </a:r>
            <a:r>
              <a:rPr lang="en-US" dirty="0" smtClean="0">
                <a:solidFill>
                  <a:schemeClr val="bg1"/>
                </a:solidFill>
              </a:rPr>
              <a:t>assessing </a:t>
            </a:r>
            <a:r>
              <a:rPr lang="en-US" dirty="0">
                <a:solidFill>
                  <a:schemeClr val="bg1"/>
                </a:solidFill>
              </a:rPr>
              <a:t>the impacts of </a:t>
            </a:r>
            <a:r>
              <a:rPr lang="en-US" dirty="0" smtClean="0">
                <a:solidFill>
                  <a:schemeClr val="bg1"/>
                </a:solidFill>
              </a:rPr>
              <a:t>various regulations on the energy sector including:</a:t>
            </a:r>
            <a:endParaRPr lang="en-US" dirty="0">
              <a:solidFill>
                <a:schemeClr val="bg1"/>
              </a:solidFill>
            </a:endParaRPr>
          </a:p>
          <a:p>
            <a:pPr marL="982663" lvl="1" indent="-342900">
              <a:buFont typeface="Calibri" pitchFamily="34" charset="0"/>
              <a:buChar char="–"/>
            </a:pPr>
            <a:r>
              <a:rPr lang="en-US" dirty="0">
                <a:solidFill>
                  <a:schemeClr val="bg1"/>
                </a:solidFill>
                <a:latin typeface="Calibri" pitchFamily="34" charset="0"/>
              </a:rPr>
              <a:t>Mercury &amp; Air Toxic Standard (MATS) </a:t>
            </a:r>
          </a:p>
          <a:p>
            <a:pPr marL="982663" lvl="1" indent="-342900">
              <a:buFont typeface="Calibri" pitchFamily="34" charset="0"/>
              <a:buChar char="–"/>
            </a:pPr>
            <a:r>
              <a:rPr lang="en-US" dirty="0">
                <a:solidFill>
                  <a:schemeClr val="bg1"/>
                </a:solidFill>
                <a:latin typeface="Calibri" pitchFamily="34" charset="0"/>
              </a:rPr>
              <a:t>316 B Cooling Tower Intake Structures</a:t>
            </a:r>
          </a:p>
          <a:p>
            <a:pPr marL="982663" lvl="1" indent="-342900">
              <a:buFont typeface="Calibri" pitchFamily="34" charset="0"/>
              <a:buChar char="–"/>
            </a:pPr>
            <a:r>
              <a:rPr lang="en-US" dirty="0">
                <a:solidFill>
                  <a:schemeClr val="bg1"/>
                </a:solidFill>
                <a:latin typeface="Calibri" pitchFamily="34" charset="0"/>
              </a:rPr>
              <a:t>Coal Combustion Residual Rule</a:t>
            </a:r>
          </a:p>
          <a:p>
            <a:pPr marL="982663" lvl="1" indent="-342900">
              <a:buFont typeface="Calibri" pitchFamily="34" charset="0"/>
              <a:buChar char="–"/>
            </a:pPr>
            <a:r>
              <a:rPr lang="en-US" dirty="0">
                <a:solidFill>
                  <a:schemeClr val="bg1"/>
                </a:solidFill>
                <a:latin typeface="Calibri" pitchFamily="34" charset="0"/>
              </a:rPr>
              <a:t>Cross State Air Pollution Rule/Clean Air</a:t>
            </a:r>
            <a:br>
              <a:rPr lang="en-US" dirty="0">
                <a:solidFill>
                  <a:schemeClr val="bg1"/>
                </a:solidFill>
                <a:latin typeface="Calibri" pitchFamily="34" charset="0"/>
              </a:rPr>
            </a:br>
            <a:r>
              <a:rPr lang="en-US" dirty="0">
                <a:solidFill>
                  <a:schemeClr val="bg1"/>
                </a:solidFill>
                <a:latin typeface="Calibri" pitchFamily="34" charset="0"/>
              </a:rPr>
              <a:t> Interstate Rule </a:t>
            </a:r>
            <a:endParaRPr lang="en-US" dirty="0" smtClean="0"/>
          </a:p>
          <a:p>
            <a:endParaRPr lang="en-US" dirty="0" smtClean="0"/>
          </a:p>
          <a:p>
            <a:r>
              <a:rPr lang="en-US" dirty="0" smtClean="0"/>
              <a:t>Since </a:t>
            </a:r>
            <a:r>
              <a:rPr lang="en-US" dirty="0" smtClean="0"/>
              <a:t>the EPA first announced the Clean Power Plan in June 2014, EVA has provided comprehensive analyses to various energy market participants including:</a:t>
            </a:r>
          </a:p>
          <a:p>
            <a:pPr lvl="2" indent="-336550">
              <a:buFont typeface="Calibri" pitchFamily="34" charset="0"/>
              <a:buChar char="–"/>
            </a:pPr>
            <a:r>
              <a:rPr lang="en-US" sz="1600" dirty="0" smtClean="0"/>
              <a:t>Duke Energy</a:t>
            </a:r>
          </a:p>
          <a:p>
            <a:pPr lvl="2" indent="-336550">
              <a:buFont typeface="Calibri" pitchFamily="34" charset="0"/>
              <a:buChar char="–"/>
            </a:pPr>
            <a:r>
              <a:rPr lang="en-US" sz="1600" dirty="0" smtClean="0"/>
              <a:t>Peabody Energy</a:t>
            </a:r>
          </a:p>
          <a:p>
            <a:pPr lvl="2" indent="-336550">
              <a:buFont typeface="Calibri" pitchFamily="34" charset="0"/>
              <a:buChar char="–"/>
            </a:pPr>
            <a:r>
              <a:rPr lang="en-US" sz="1600" dirty="0" smtClean="0"/>
              <a:t>National Mining Association</a:t>
            </a:r>
            <a:endParaRPr lang="en-US" dirty="0" smtClean="0"/>
          </a:p>
          <a:p>
            <a:pPr lvl="1"/>
            <a:endParaRPr lang="en-US" dirty="0" smtClean="0"/>
          </a:p>
          <a:p>
            <a:pPr lvl="1"/>
            <a:endParaRPr lang="en-US" dirty="0" smtClean="0"/>
          </a:p>
          <a:p>
            <a:pPr lvl="1"/>
            <a:endParaRPr lang="en-US" dirty="0" smtClean="0"/>
          </a:p>
        </p:txBody>
      </p:sp>
      <p:sp>
        <p:nvSpPr>
          <p:cNvPr id="9" name="Text Placeholder 3"/>
          <p:cNvSpPr txBox="1">
            <a:spLocks/>
          </p:cNvSpPr>
          <p:nvPr/>
        </p:nvSpPr>
        <p:spPr bwMode="auto">
          <a:xfrm>
            <a:off x="3864615" y="3804853"/>
            <a:ext cx="5342886" cy="86269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304653" indent="-304653" algn="l" defTabSz="746186" rtl="0" eaLnBrk="0" fontAlgn="base" hangingPunct="0">
              <a:spcBef>
                <a:spcPts val="2074"/>
              </a:spcBef>
              <a:spcAft>
                <a:spcPct val="0"/>
              </a:spcAft>
              <a:buClr>
                <a:schemeClr val="accent5">
                  <a:lumMod val="25000"/>
                </a:schemeClr>
              </a:buClr>
              <a:buSzPct val="50000"/>
              <a:buFont typeface="Wingdings" pitchFamily="-111" charset="2"/>
              <a:buChar char="n"/>
              <a:defRPr sz="1600">
                <a:solidFill>
                  <a:srgbClr val="0D0D0D"/>
                </a:solidFill>
                <a:latin typeface="Calibri"/>
                <a:ea typeface="ＭＳ Ｐゴシック" pitchFamily="-111" charset="-128"/>
                <a:cs typeface="Calibri"/>
              </a:defRPr>
            </a:lvl1pPr>
            <a:lvl2pPr marL="535261" indent="-234838" algn="l" defTabSz="746186" rtl="0" eaLnBrk="0" fontAlgn="base" hangingPunct="0">
              <a:spcBef>
                <a:spcPct val="20000"/>
              </a:spcBef>
              <a:spcAft>
                <a:spcPct val="0"/>
              </a:spcAft>
              <a:buClr>
                <a:srgbClr val="7F7F7F"/>
              </a:buClr>
              <a:buSzPct val="50000"/>
              <a:buFont typeface="Arial" charset="0"/>
              <a:buChar char="–"/>
              <a:defRPr sz="1600">
                <a:solidFill>
                  <a:srgbClr val="0D0D0D"/>
                </a:solidFill>
                <a:latin typeface="Calibri"/>
                <a:ea typeface="ＭＳ Ｐゴシック" pitchFamily="-111" charset="-128"/>
                <a:cs typeface="Calibri"/>
              </a:defRPr>
            </a:lvl2pPr>
            <a:lvl3pPr marL="767982" indent="-234838" algn="l" defTabSz="746186" rtl="0" eaLnBrk="0" fontAlgn="base" hangingPunct="0">
              <a:spcBef>
                <a:spcPct val="20000"/>
              </a:spcBef>
              <a:spcAft>
                <a:spcPct val="0"/>
              </a:spcAft>
              <a:buClr>
                <a:srgbClr val="7F7F7F"/>
              </a:buClr>
              <a:buSzPct val="50000"/>
              <a:buFont typeface="Wingdings" pitchFamily="-111" charset="2"/>
              <a:buChar char="§"/>
              <a:defRPr sz="1600">
                <a:solidFill>
                  <a:srgbClr val="0D0D0D"/>
                </a:solidFill>
                <a:latin typeface="Calibri"/>
                <a:ea typeface="ＭＳ Ｐゴシック" pitchFamily="-111" charset="-128"/>
                <a:cs typeface="Calibri"/>
              </a:defRPr>
            </a:lvl3pPr>
            <a:lvl4pPr marL="990125" indent="-228490" algn="l" defTabSz="746186" rtl="0" eaLnBrk="0" fontAlgn="base" hangingPunct="0">
              <a:spcBef>
                <a:spcPct val="20000"/>
              </a:spcBef>
              <a:spcAft>
                <a:spcPct val="0"/>
              </a:spcAft>
              <a:buClr>
                <a:srgbClr val="7F7F7F"/>
              </a:buClr>
              <a:buSzPct val="50000"/>
              <a:buFont typeface="Arial" charset="0"/>
              <a:buChar char="-"/>
              <a:defRPr sz="1400">
                <a:solidFill>
                  <a:srgbClr val="0D0D0D"/>
                </a:solidFill>
                <a:latin typeface="Calibri"/>
                <a:ea typeface="ＭＳ Ｐゴシック" pitchFamily="-111" charset="-128"/>
                <a:cs typeface="Calibri"/>
              </a:defRPr>
            </a:lvl4pPr>
            <a:lvl5pPr marL="1218616" indent="-232722" algn="l" defTabSz="746186" rtl="0" eaLnBrk="0" fontAlgn="base" hangingPunct="0">
              <a:spcBef>
                <a:spcPct val="20000"/>
              </a:spcBef>
              <a:spcAft>
                <a:spcPct val="0"/>
              </a:spcAft>
              <a:buClr>
                <a:srgbClr val="7F7F7F"/>
              </a:buClr>
              <a:buSzPct val="50000"/>
              <a:buFont typeface="Wingdings" pitchFamily="-111" charset="2"/>
              <a:buChar char="§"/>
              <a:defRPr sz="1400">
                <a:solidFill>
                  <a:srgbClr val="0D0D0D"/>
                </a:solidFill>
                <a:latin typeface="Calibri"/>
                <a:ea typeface="ＭＳ Ｐゴシック" pitchFamily="-111" charset="-128"/>
                <a:cs typeface="Calibri"/>
              </a:defRPr>
            </a:lvl5pPr>
            <a:lvl6pPr marL="2540327" indent="-234099" algn="l" defTabSz="746186" rtl="0" fontAlgn="base">
              <a:spcBef>
                <a:spcPct val="20000"/>
              </a:spcBef>
              <a:spcAft>
                <a:spcPct val="0"/>
              </a:spcAft>
              <a:buClr>
                <a:schemeClr val="bg2"/>
              </a:buClr>
              <a:buFont typeface="Wingdings" pitchFamily="-111" charset="2"/>
              <a:buChar char="§"/>
              <a:defRPr sz="1900">
                <a:solidFill>
                  <a:srgbClr val="003399"/>
                </a:solidFill>
                <a:latin typeface="+mn-lt"/>
                <a:ea typeface="ＭＳ Ｐゴシック" pitchFamily="-111" charset="-128"/>
              </a:defRPr>
            </a:lvl6pPr>
            <a:lvl7pPr marL="3067045" indent="-234099" algn="l" defTabSz="746186" rtl="0" fontAlgn="base">
              <a:spcBef>
                <a:spcPct val="20000"/>
              </a:spcBef>
              <a:spcAft>
                <a:spcPct val="0"/>
              </a:spcAft>
              <a:buClr>
                <a:schemeClr val="bg2"/>
              </a:buClr>
              <a:buFont typeface="Wingdings" pitchFamily="-111" charset="2"/>
              <a:buChar char="§"/>
              <a:defRPr sz="1900">
                <a:solidFill>
                  <a:srgbClr val="003399"/>
                </a:solidFill>
                <a:latin typeface="+mn-lt"/>
                <a:ea typeface="ＭＳ Ｐゴシック" pitchFamily="-111" charset="-128"/>
              </a:defRPr>
            </a:lvl7pPr>
            <a:lvl8pPr marL="3593764" indent="-234099" algn="l" defTabSz="746186" rtl="0" fontAlgn="base">
              <a:spcBef>
                <a:spcPct val="20000"/>
              </a:spcBef>
              <a:spcAft>
                <a:spcPct val="0"/>
              </a:spcAft>
              <a:buClr>
                <a:schemeClr val="bg2"/>
              </a:buClr>
              <a:buFont typeface="Wingdings" pitchFamily="-111" charset="2"/>
              <a:buChar char="§"/>
              <a:defRPr sz="1900">
                <a:solidFill>
                  <a:srgbClr val="003399"/>
                </a:solidFill>
                <a:latin typeface="+mn-lt"/>
                <a:ea typeface="ＭＳ Ｐゴシック" pitchFamily="-111" charset="-128"/>
              </a:defRPr>
            </a:lvl8pPr>
            <a:lvl9pPr marL="4120484" indent="-234099" algn="l" defTabSz="746186" rtl="0" fontAlgn="base">
              <a:spcBef>
                <a:spcPct val="20000"/>
              </a:spcBef>
              <a:spcAft>
                <a:spcPct val="0"/>
              </a:spcAft>
              <a:buClr>
                <a:schemeClr val="bg2"/>
              </a:buClr>
              <a:buFont typeface="Wingdings" pitchFamily="-111" charset="2"/>
              <a:buChar char="§"/>
              <a:defRPr sz="1900">
                <a:solidFill>
                  <a:srgbClr val="003399"/>
                </a:solidFill>
                <a:latin typeface="+mn-lt"/>
                <a:ea typeface="ＭＳ Ｐゴシック" pitchFamily="-111" charset="-128"/>
              </a:defRPr>
            </a:lvl9pPr>
          </a:lstStyle>
          <a:p>
            <a:pPr lvl="2">
              <a:buFont typeface="Calibri" pitchFamily="34" charset="0"/>
              <a:buChar char="–"/>
            </a:pPr>
            <a:r>
              <a:rPr lang="en-US" dirty="0" smtClean="0"/>
              <a:t>Southern Power</a:t>
            </a:r>
          </a:p>
          <a:p>
            <a:pPr lvl="2">
              <a:buFont typeface="Calibri" pitchFamily="34" charset="0"/>
              <a:buChar char="–"/>
            </a:pPr>
            <a:r>
              <a:rPr lang="en-US" dirty="0" smtClean="0"/>
              <a:t>North American Electric Reliability Corporation (NERC)</a:t>
            </a:r>
          </a:p>
          <a:p>
            <a:pPr lvl="2">
              <a:buFont typeface="Calibri" pitchFamily="34" charset="0"/>
              <a:buChar char="–"/>
            </a:pPr>
            <a:r>
              <a:rPr lang="en-US" dirty="0"/>
              <a:t>American Coalition for Clean Coal Electricity</a:t>
            </a:r>
            <a:endParaRPr lang="en-US" dirty="0" smtClean="0"/>
          </a:p>
          <a:p>
            <a:pPr lvl="1"/>
            <a:endParaRPr lang="en-US" dirty="0" smtClean="0"/>
          </a:p>
          <a:p>
            <a:pPr lvl="1"/>
            <a:endParaRPr lang="en-US" dirty="0" smtClean="0"/>
          </a:p>
        </p:txBody>
      </p:sp>
      <p:sp>
        <p:nvSpPr>
          <p:cNvPr id="8" name="Text Placeholder 3"/>
          <p:cNvSpPr txBox="1">
            <a:spLocks/>
          </p:cNvSpPr>
          <p:nvPr/>
        </p:nvSpPr>
        <p:spPr bwMode="auto">
          <a:xfrm>
            <a:off x="4824728" y="1536849"/>
            <a:ext cx="4497073" cy="158372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304653" indent="-304653" algn="l" defTabSz="746186" rtl="0" eaLnBrk="0" fontAlgn="base" hangingPunct="0">
              <a:spcBef>
                <a:spcPts val="2074"/>
              </a:spcBef>
              <a:spcAft>
                <a:spcPct val="0"/>
              </a:spcAft>
              <a:buClr>
                <a:schemeClr val="accent5">
                  <a:lumMod val="25000"/>
                </a:schemeClr>
              </a:buClr>
              <a:buSzPct val="50000"/>
              <a:buFont typeface="Wingdings" pitchFamily="-111" charset="2"/>
              <a:buChar char="n"/>
              <a:defRPr sz="1600">
                <a:solidFill>
                  <a:srgbClr val="0D0D0D"/>
                </a:solidFill>
                <a:latin typeface="Calibri"/>
                <a:ea typeface="ＭＳ Ｐゴシック" pitchFamily="-111" charset="-128"/>
                <a:cs typeface="Calibri"/>
              </a:defRPr>
            </a:lvl1pPr>
            <a:lvl2pPr marL="535261" indent="-234838" algn="l" defTabSz="746186" rtl="0" eaLnBrk="0" fontAlgn="base" hangingPunct="0">
              <a:spcBef>
                <a:spcPct val="20000"/>
              </a:spcBef>
              <a:spcAft>
                <a:spcPct val="0"/>
              </a:spcAft>
              <a:buClr>
                <a:srgbClr val="7F7F7F"/>
              </a:buClr>
              <a:buSzPct val="50000"/>
              <a:buFont typeface="Arial" charset="0"/>
              <a:buChar char="–"/>
              <a:defRPr sz="1600">
                <a:solidFill>
                  <a:srgbClr val="0D0D0D"/>
                </a:solidFill>
                <a:latin typeface="Calibri"/>
                <a:ea typeface="ＭＳ Ｐゴシック" pitchFamily="-111" charset="-128"/>
                <a:cs typeface="Calibri"/>
              </a:defRPr>
            </a:lvl2pPr>
            <a:lvl3pPr marL="767982" indent="-234838" algn="l" defTabSz="746186" rtl="0" eaLnBrk="0" fontAlgn="base" hangingPunct="0">
              <a:spcBef>
                <a:spcPct val="20000"/>
              </a:spcBef>
              <a:spcAft>
                <a:spcPct val="0"/>
              </a:spcAft>
              <a:buClr>
                <a:srgbClr val="7F7F7F"/>
              </a:buClr>
              <a:buSzPct val="50000"/>
              <a:buFont typeface="Wingdings" pitchFamily="-111" charset="2"/>
              <a:buChar char="§"/>
              <a:defRPr sz="1600">
                <a:solidFill>
                  <a:srgbClr val="0D0D0D"/>
                </a:solidFill>
                <a:latin typeface="Calibri"/>
                <a:ea typeface="ＭＳ Ｐゴシック" pitchFamily="-111" charset="-128"/>
                <a:cs typeface="Calibri"/>
              </a:defRPr>
            </a:lvl3pPr>
            <a:lvl4pPr marL="990125" indent="-228490" algn="l" defTabSz="746186" rtl="0" eaLnBrk="0" fontAlgn="base" hangingPunct="0">
              <a:spcBef>
                <a:spcPct val="20000"/>
              </a:spcBef>
              <a:spcAft>
                <a:spcPct val="0"/>
              </a:spcAft>
              <a:buClr>
                <a:srgbClr val="7F7F7F"/>
              </a:buClr>
              <a:buSzPct val="50000"/>
              <a:buFont typeface="Arial" charset="0"/>
              <a:buChar char="-"/>
              <a:defRPr sz="1400">
                <a:solidFill>
                  <a:srgbClr val="0D0D0D"/>
                </a:solidFill>
                <a:latin typeface="Calibri"/>
                <a:ea typeface="ＭＳ Ｐゴシック" pitchFamily="-111" charset="-128"/>
                <a:cs typeface="Calibri"/>
              </a:defRPr>
            </a:lvl4pPr>
            <a:lvl5pPr marL="1218616" indent="-232722" algn="l" defTabSz="746186" rtl="0" eaLnBrk="0" fontAlgn="base" hangingPunct="0">
              <a:spcBef>
                <a:spcPct val="20000"/>
              </a:spcBef>
              <a:spcAft>
                <a:spcPct val="0"/>
              </a:spcAft>
              <a:buClr>
                <a:srgbClr val="7F7F7F"/>
              </a:buClr>
              <a:buSzPct val="50000"/>
              <a:buFont typeface="Wingdings" pitchFamily="-111" charset="2"/>
              <a:buChar char="§"/>
              <a:defRPr sz="1400">
                <a:solidFill>
                  <a:srgbClr val="0D0D0D"/>
                </a:solidFill>
                <a:latin typeface="Calibri"/>
                <a:ea typeface="ＭＳ Ｐゴシック" pitchFamily="-111" charset="-128"/>
                <a:cs typeface="Calibri"/>
              </a:defRPr>
            </a:lvl5pPr>
            <a:lvl6pPr marL="2540327" indent="-234099" algn="l" defTabSz="746186" rtl="0" fontAlgn="base">
              <a:spcBef>
                <a:spcPct val="20000"/>
              </a:spcBef>
              <a:spcAft>
                <a:spcPct val="0"/>
              </a:spcAft>
              <a:buClr>
                <a:schemeClr val="bg2"/>
              </a:buClr>
              <a:buFont typeface="Wingdings" pitchFamily="-111" charset="2"/>
              <a:buChar char="§"/>
              <a:defRPr sz="1900">
                <a:solidFill>
                  <a:srgbClr val="003399"/>
                </a:solidFill>
                <a:latin typeface="+mn-lt"/>
                <a:ea typeface="ＭＳ Ｐゴシック" pitchFamily="-111" charset="-128"/>
              </a:defRPr>
            </a:lvl6pPr>
            <a:lvl7pPr marL="3067045" indent="-234099" algn="l" defTabSz="746186" rtl="0" fontAlgn="base">
              <a:spcBef>
                <a:spcPct val="20000"/>
              </a:spcBef>
              <a:spcAft>
                <a:spcPct val="0"/>
              </a:spcAft>
              <a:buClr>
                <a:schemeClr val="bg2"/>
              </a:buClr>
              <a:buFont typeface="Wingdings" pitchFamily="-111" charset="2"/>
              <a:buChar char="§"/>
              <a:defRPr sz="1900">
                <a:solidFill>
                  <a:srgbClr val="003399"/>
                </a:solidFill>
                <a:latin typeface="+mn-lt"/>
                <a:ea typeface="ＭＳ Ｐゴシック" pitchFamily="-111" charset="-128"/>
              </a:defRPr>
            </a:lvl7pPr>
            <a:lvl8pPr marL="3593764" indent="-234099" algn="l" defTabSz="746186" rtl="0" fontAlgn="base">
              <a:spcBef>
                <a:spcPct val="20000"/>
              </a:spcBef>
              <a:spcAft>
                <a:spcPct val="0"/>
              </a:spcAft>
              <a:buClr>
                <a:schemeClr val="bg2"/>
              </a:buClr>
              <a:buFont typeface="Wingdings" pitchFamily="-111" charset="2"/>
              <a:buChar char="§"/>
              <a:defRPr sz="1900">
                <a:solidFill>
                  <a:srgbClr val="003399"/>
                </a:solidFill>
                <a:latin typeface="+mn-lt"/>
                <a:ea typeface="ＭＳ Ｐゴシック" pitchFamily="-111" charset="-128"/>
              </a:defRPr>
            </a:lvl8pPr>
            <a:lvl9pPr marL="4120484" indent="-234099" algn="l" defTabSz="746186" rtl="0" fontAlgn="base">
              <a:spcBef>
                <a:spcPct val="20000"/>
              </a:spcBef>
              <a:spcAft>
                <a:spcPct val="0"/>
              </a:spcAft>
              <a:buClr>
                <a:schemeClr val="bg2"/>
              </a:buClr>
              <a:buFont typeface="Wingdings" pitchFamily="-111" charset="2"/>
              <a:buChar char="§"/>
              <a:defRPr sz="1900">
                <a:solidFill>
                  <a:srgbClr val="003399"/>
                </a:solidFill>
                <a:latin typeface="+mn-lt"/>
                <a:ea typeface="ＭＳ Ｐゴシック" pitchFamily="-111" charset="-128"/>
              </a:defRPr>
            </a:lvl9pPr>
          </a:lstStyle>
          <a:p>
            <a:pPr marL="285750" lvl="1" indent="-285750">
              <a:buFont typeface="Calibri" pitchFamily="34" charset="0"/>
              <a:buChar char="–"/>
            </a:pPr>
            <a:r>
              <a:rPr lang="en-US" dirty="0">
                <a:solidFill>
                  <a:schemeClr val="bg1"/>
                </a:solidFill>
                <a:latin typeface="Calibri" pitchFamily="34" charset="0"/>
              </a:rPr>
              <a:t>Regional Programs (RGGI, California </a:t>
            </a:r>
            <a:r>
              <a:rPr lang="en-US" dirty="0" smtClean="0">
                <a:solidFill>
                  <a:schemeClr val="bg1"/>
                </a:solidFill>
                <a:latin typeface="Calibri" pitchFamily="34" charset="0"/>
              </a:rPr>
              <a:t>AB32)</a:t>
            </a:r>
          </a:p>
          <a:p>
            <a:pPr marL="285750" lvl="1" indent="-285750">
              <a:buFont typeface="Calibri" pitchFamily="34" charset="0"/>
              <a:buChar char="–"/>
            </a:pPr>
            <a:r>
              <a:rPr lang="en-US" dirty="0" smtClean="0">
                <a:solidFill>
                  <a:schemeClr val="bg1"/>
                </a:solidFill>
                <a:latin typeface="Calibri" pitchFamily="34" charset="0"/>
              </a:rPr>
              <a:t>Regional </a:t>
            </a:r>
            <a:r>
              <a:rPr lang="en-US" dirty="0">
                <a:solidFill>
                  <a:schemeClr val="bg1"/>
                </a:solidFill>
                <a:latin typeface="Calibri" pitchFamily="34" charset="0"/>
              </a:rPr>
              <a:t>Haze </a:t>
            </a:r>
          </a:p>
          <a:p>
            <a:pPr marL="285750" lvl="1" indent="-285750">
              <a:buFont typeface="Calibri" pitchFamily="34" charset="0"/>
              <a:buChar char="–"/>
            </a:pPr>
            <a:r>
              <a:rPr lang="en-US" dirty="0">
                <a:solidFill>
                  <a:schemeClr val="bg1"/>
                </a:solidFill>
                <a:latin typeface="Calibri" pitchFamily="34" charset="0"/>
              </a:rPr>
              <a:t>State legislation (e.g. Colorado Clean Air-Clean Jobs , Illinois </a:t>
            </a:r>
            <a:r>
              <a:rPr lang="en-US" dirty="0" smtClean="0">
                <a:solidFill>
                  <a:schemeClr val="bg1"/>
                </a:solidFill>
                <a:latin typeface="Calibri" pitchFamily="34" charset="0"/>
              </a:rPr>
              <a:t>Multi-Pollutant Standard</a:t>
            </a:r>
            <a:r>
              <a:rPr lang="en-US" dirty="0">
                <a:solidFill>
                  <a:schemeClr val="bg1"/>
                </a:solidFill>
                <a:latin typeface="Calibri" pitchFamily="34" charset="0"/>
              </a:rPr>
              <a:t>)  </a:t>
            </a:r>
          </a:p>
          <a:p>
            <a:pPr marL="285750" lvl="1" indent="-285750">
              <a:buFont typeface="Calibri" pitchFamily="34" charset="0"/>
              <a:buChar char="–"/>
            </a:pPr>
            <a:r>
              <a:rPr lang="en-US" dirty="0">
                <a:solidFill>
                  <a:schemeClr val="bg1"/>
                </a:solidFill>
                <a:latin typeface="Calibri" pitchFamily="34" charset="0"/>
              </a:rPr>
              <a:t>State Renewable Portfolio Standards </a:t>
            </a:r>
          </a:p>
          <a:p>
            <a:pPr marL="55142" indent="-285750"/>
            <a:endParaRPr lang="en-US" dirty="0" smtClean="0"/>
          </a:p>
        </p:txBody>
      </p:sp>
    </p:spTree>
    <p:extLst>
      <p:ext uri="{BB962C8B-B14F-4D97-AF65-F5344CB8AC3E}">
        <p14:creationId xmlns:p14="http://schemas.microsoft.com/office/powerpoint/2010/main" val="4058419812"/>
      </p:ext>
    </p:extLst>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OF THE COAL MARKET</a:t>
            </a:r>
            <a:endParaRPr lang="en-US" dirty="0"/>
          </a:p>
        </p:txBody>
      </p:sp>
      <p:sp>
        <p:nvSpPr>
          <p:cNvPr id="3" name="Footer Placeholder 2"/>
          <p:cNvSpPr>
            <a:spLocks noGrp="1"/>
          </p:cNvSpPr>
          <p:nvPr>
            <p:ph type="ftr" sz="quarter" idx="10"/>
          </p:nvPr>
        </p:nvSpPr>
        <p:spPr/>
        <p:txBody>
          <a:body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
        <p:nvSpPr>
          <p:cNvPr id="4" name="Text Placeholder 3"/>
          <p:cNvSpPr>
            <a:spLocks noGrp="1"/>
          </p:cNvSpPr>
          <p:nvPr>
            <p:ph type="body" sz="quarter" idx="12"/>
          </p:nvPr>
        </p:nvSpPr>
        <p:spPr>
          <a:xfrm>
            <a:off x="502927" y="1238253"/>
            <a:ext cx="9169558" cy="5793918"/>
          </a:xfrm>
        </p:spPr>
        <p:txBody>
          <a:bodyPr/>
          <a:lstStyle/>
          <a:p>
            <a:pPr lvl="1"/>
            <a:endParaRPr lang="en-US" dirty="0" smtClean="0"/>
          </a:p>
          <a:p>
            <a:pPr lvl="1"/>
            <a:r>
              <a:rPr lang="en-US" dirty="0" smtClean="0"/>
              <a:t>U.S. coal production is expected to decline about 10% in 2015.  Every supply region is affected.  Additional declines are expected in 2016 and 2017.</a:t>
            </a:r>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marL="454025" lvl="1" indent="0">
              <a:buNone/>
            </a:pPr>
            <a:r>
              <a:rPr lang="en-US" dirty="0" smtClean="0"/>
              <a:t>The current market is the perfect nightmare for coal producers</a:t>
            </a:r>
          </a:p>
          <a:p>
            <a:pPr lvl="1"/>
            <a:r>
              <a:rPr lang="en-US" dirty="0" smtClean="0"/>
              <a:t>Low natural gas prices are causing natural gas-fired generation to displace coal fired generation in the power sector</a:t>
            </a:r>
          </a:p>
          <a:p>
            <a:pPr lvl="1"/>
            <a:r>
              <a:rPr lang="en-US" dirty="0" smtClean="0"/>
              <a:t>Compliance with the Mercury and Air Toxics Standard (MATS) is causing significant retirements of coal-fired plants</a:t>
            </a:r>
          </a:p>
          <a:p>
            <a:pPr lvl="1"/>
            <a:r>
              <a:rPr lang="en-US" dirty="0" smtClean="0"/>
              <a:t>The strong U.S. dollar has caused U.S. dollar-denominated global coal prices to fall which has largely made U.S. coals uneconomic in the global market.</a:t>
            </a:r>
          </a:p>
          <a:p>
            <a:pPr lvl="1"/>
            <a:r>
              <a:rPr lang="en-US" dirty="0" smtClean="0"/>
              <a:t>China’s economic woes combined with the devaluation of the Renminbi has caused reduced imports by China as the devaluation has made imports relatively more expensive than domestic Chinese production.</a:t>
            </a:r>
          </a:p>
          <a:p>
            <a:pPr lvl="1"/>
            <a:endParaRPr lang="en-US" dirty="0" smtClean="0"/>
          </a:p>
          <a:p>
            <a:pPr lvl="1"/>
            <a:endParaRPr lang="en-US" dirty="0" smtClean="0"/>
          </a:p>
        </p:txBody>
      </p:sp>
      <p:sp>
        <p:nvSpPr>
          <p:cNvPr id="9" name="Text Placeholder 3"/>
          <p:cNvSpPr txBox="1">
            <a:spLocks/>
          </p:cNvSpPr>
          <p:nvPr/>
        </p:nvSpPr>
        <p:spPr bwMode="auto">
          <a:xfrm>
            <a:off x="3864615" y="3373508"/>
            <a:ext cx="5342886" cy="86269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304653" indent="-304653" algn="l" defTabSz="746186" rtl="0" eaLnBrk="0" fontAlgn="base" hangingPunct="0">
              <a:spcBef>
                <a:spcPts val="2074"/>
              </a:spcBef>
              <a:spcAft>
                <a:spcPct val="0"/>
              </a:spcAft>
              <a:buClr>
                <a:schemeClr val="accent5">
                  <a:lumMod val="25000"/>
                </a:schemeClr>
              </a:buClr>
              <a:buSzPct val="50000"/>
              <a:buFont typeface="Wingdings" pitchFamily="-111" charset="2"/>
              <a:buChar char="n"/>
              <a:defRPr sz="1600">
                <a:solidFill>
                  <a:srgbClr val="0D0D0D"/>
                </a:solidFill>
                <a:latin typeface="Calibri"/>
                <a:ea typeface="ＭＳ Ｐゴシック" pitchFamily="-111" charset="-128"/>
                <a:cs typeface="Calibri"/>
              </a:defRPr>
            </a:lvl1pPr>
            <a:lvl2pPr marL="535261" indent="-234838" algn="l" defTabSz="746186" rtl="0" eaLnBrk="0" fontAlgn="base" hangingPunct="0">
              <a:spcBef>
                <a:spcPct val="20000"/>
              </a:spcBef>
              <a:spcAft>
                <a:spcPct val="0"/>
              </a:spcAft>
              <a:buClr>
                <a:srgbClr val="7F7F7F"/>
              </a:buClr>
              <a:buSzPct val="50000"/>
              <a:buFont typeface="Arial" charset="0"/>
              <a:buChar char="–"/>
              <a:defRPr sz="1600">
                <a:solidFill>
                  <a:srgbClr val="0D0D0D"/>
                </a:solidFill>
                <a:latin typeface="Calibri"/>
                <a:ea typeface="ＭＳ Ｐゴシック" pitchFamily="-111" charset="-128"/>
                <a:cs typeface="Calibri"/>
              </a:defRPr>
            </a:lvl2pPr>
            <a:lvl3pPr marL="767982" indent="-234838" algn="l" defTabSz="746186" rtl="0" eaLnBrk="0" fontAlgn="base" hangingPunct="0">
              <a:spcBef>
                <a:spcPct val="20000"/>
              </a:spcBef>
              <a:spcAft>
                <a:spcPct val="0"/>
              </a:spcAft>
              <a:buClr>
                <a:srgbClr val="7F7F7F"/>
              </a:buClr>
              <a:buSzPct val="50000"/>
              <a:buFont typeface="Wingdings" pitchFamily="-111" charset="2"/>
              <a:buChar char="§"/>
              <a:defRPr sz="1600">
                <a:solidFill>
                  <a:srgbClr val="0D0D0D"/>
                </a:solidFill>
                <a:latin typeface="Calibri"/>
                <a:ea typeface="ＭＳ Ｐゴシック" pitchFamily="-111" charset="-128"/>
                <a:cs typeface="Calibri"/>
              </a:defRPr>
            </a:lvl3pPr>
            <a:lvl4pPr marL="990125" indent="-228490" algn="l" defTabSz="746186" rtl="0" eaLnBrk="0" fontAlgn="base" hangingPunct="0">
              <a:spcBef>
                <a:spcPct val="20000"/>
              </a:spcBef>
              <a:spcAft>
                <a:spcPct val="0"/>
              </a:spcAft>
              <a:buClr>
                <a:srgbClr val="7F7F7F"/>
              </a:buClr>
              <a:buSzPct val="50000"/>
              <a:buFont typeface="Arial" charset="0"/>
              <a:buChar char="-"/>
              <a:defRPr sz="1400">
                <a:solidFill>
                  <a:srgbClr val="0D0D0D"/>
                </a:solidFill>
                <a:latin typeface="Calibri"/>
                <a:ea typeface="ＭＳ Ｐゴシック" pitchFamily="-111" charset="-128"/>
                <a:cs typeface="Calibri"/>
              </a:defRPr>
            </a:lvl4pPr>
            <a:lvl5pPr marL="1218616" indent="-232722" algn="l" defTabSz="746186" rtl="0" eaLnBrk="0" fontAlgn="base" hangingPunct="0">
              <a:spcBef>
                <a:spcPct val="20000"/>
              </a:spcBef>
              <a:spcAft>
                <a:spcPct val="0"/>
              </a:spcAft>
              <a:buClr>
                <a:srgbClr val="7F7F7F"/>
              </a:buClr>
              <a:buSzPct val="50000"/>
              <a:buFont typeface="Wingdings" pitchFamily="-111" charset="2"/>
              <a:buChar char="§"/>
              <a:defRPr sz="1400">
                <a:solidFill>
                  <a:srgbClr val="0D0D0D"/>
                </a:solidFill>
                <a:latin typeface="Calibri"/>
                <a:ea typeface="ＭＳ Ｐゴシック" pitchFamily="-111" charset="-128"/>
                <a:cs typeface="Calibri"/>
              </a:defRPr>
            </a:lvl5pPr>
            <a:lvl6pPr marL="2540327" indent="-234099" algn="l" defTabSz="746186" rtl="0" fontAlgn="base">
              <a:spcBef>
                <a:spcPct val="20000"/>
              </a:spcBef>
              <a:spcAft>
                <a:spcPct val="0"/>
              </a:spcAft>
              <a:buClr>
                <a:schemeClr val="bg2"/>
              </a:buClr>
              <a:buFont typeface="Wingdings" pitchFamily="-111" charset="2"/>
              <a:buChar char="§"/>
              <a:defRPr sz="1900">
                <a:solidFill>
                  <a:srgbClr val="003399"/>
                </a:solidFill>
                <a:latin typeface="+mn-lt"/>
                <a:ea typeface="ＭＳ Ｐゴシック" pitchFamily="-111" charset="-128"/>
              </a:defRPr>
            </a:lvl6pPr>
            <a:lvl7pPr marL="3067045" indent="-234099" algn="l" defTabSz="746186" rtl="0" fontAlgn="base">
              <a:spcBef>
                <a:spcPct val="20000"/>
              </a:spcBef>
              <a:spcAft>
                <a:spcPct val="0"/>
              </a:spcAft>
              <a:buClr>
                <a:schemeClr val="bg2"/>
              </a:buClr>
              <a:buFont typeface="Wingdings" pitchFamily="-111" charset="2"/>
              <a:buChar char="§"/>
              <a:defRPr sz="1900">
                <a:solidFill>
                  <a:srgbClr val="003399"/>
                </a:solidFill>
                <a:latin typeface="+mn-lt"/>
                <a:ea typeface="ＭＳ Ｐゴシック" pitchFamily="-111" charset="-128"/>
              </a:defRPr>
            </a:lvl7pPr>
            <a:lvl8pPr marL="3593764" indent="-234099" algn="l" defTabSz="746186" rtl="0" fontAlgn="base">
              <a:spcBef>
                <a:spcPct val="20000"/>
              </a:spcBef>
              <a:spcAft>
                <a:spcPct val="0"/>
              </a:spcAft>
              <a:buClr>
                <a:schemeClr val="bg2"/>
              </a:buClr>
              <a:buFont typeface="Wingdings" pitchFamily="-111" charset="2"/>
              <a:buChar char="§"/>
              <a:defRPr sz="1900">
                <a:solidFill>
                  <a:srgbClr val="003399"/>
                </a:solidFill>
                <a:latin typeface="+mn-lt"/>
                <a:ea typeface="ＭＳ Ｐゴシック" pitchFamily="-111" charset="-128"/>
              </a:defRPr>
            </a:lvl8pPr>
            <a:lvl9pPr marL="4120484" indent="-234099" algn="l" defTabSz="746186" rtl="0" fontAlgn="base">
              <a:spcBef>
                <a:spcPct val="20000"/>
              </a:spcBef>
              <a:spcAft>
                <a:spcPct val="0"/>
              </a:spcAft>
              <a:buClr>
                <a:schemeClr val="bg2"/>
              </a:buClr>
              <a:buFont typeface="Wingdings" pitchFamily="-111" charset="2"/>
              <a:buChar char="§"/>
              <a:defRPr sz="1900">
                <a:solidFill>
                  <a:srgbClr val="003399"/>
                </a:solidFill>
                <a:latin typeface="+mn-lt"/>
                <a:ea typeface="ＭＳ Ｐゴシック" pitchFamily="-111" charset="-128"/>
              </a:defRPr>
            </a:lvl9pPr>
          </a:lstStyle>
          <a:p>
            <a:pPr lvl="1"/>
            <a:endParaRPr lang="en-US" dirty="0" smtClean="0"/>
          </a:p>
          <a:p>
            <a:pPr lvl="1"/>
            <a:endParaRPr lang="en-US" dirty="0" smtClean="0"/>
          </a:p>
        </p:txBody>
      </p:sp>
      <p:pic>
        <p:nvPicPr>
          <p:cNvPr id="6" name="Picture 5"/>
          <p:cNvPicPr>
            <a:picLocks noChangeAspect="1"/>
          </p:cNvPicPr>
          <p:nvPr/>
        </p:nvPicPr>
        <p:blipFill>
          <a:blip r:embed="rId2"/>
          <a:stretch>
            <a:fillRect/>
          </a:stretch>
        </p:blipFill>
        <p:spPr>
          <a:xfrm>
            <a:off x="2940908" y="2082424"/>
            <a:ext cx="3954162" cy="2731911"/>
          </a:xfrm>
          <a:prstGeom prst="rect">
            <a:avLst/>
          </a:prstGeom>
        </p:spPr>
      </p:pic>
    </p:spTree>
    <p:extLst>
      <p:ext uri="{BB962C8B-B14F-4D97-AF65-F5344CB8AC3E}">
        <p14:creationId xmlns:p14="http://schemas.microsoft.com/office/powerpoint/2010/main" val="535430352"/>
      </p:ext>
    </p:extLst>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EPA Clean Power Plan</a:t>
            </a:r>
            <a:endParaRPr lang="en-US" dirty="0"/>
          </a:p>
        </p:txBody>
      </p:sp>
      <p:sp>
        <p:nvSpPr>
          <p:cNvPr id="13" name="Footer Placeholder 12"/>
          <p:cNvSpPr>
            <a:spLocks noGrp="1"/>
          </p:cNvSpPr>
          <p:nvPr>
            <p:ph type="ftr" sz="quarter" idx="10"/>
          </p:nvPr>
        </p:nvSpPr>
        <p:spPr/>
        <p:txBody>
          <a:body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
        <p:nvSpPr>
          <p:cNvPr id="4" name="Text Placeholder 3"/>
          <p:cNvSpPr>
            <a:spLocks noGrp="1"/>
          </p:cNvSpPr>
          <p:nvPr>
            <p:ph type="body" sz="quarter" idx="12"/>
          </p:nvPr>
        </p:nvSpPr>
        <p:spPr>
          <a:xfrm>
            <a:off x="502927" y="1314455"/>
            <a:ext cx="8926823" cy="4922521"/>
          </a:xfrm>
        </p:spPr>
        <p:txBody>
          <a:bodyPr/>
          <a:lstStyle/>
          <a:p>
            <a:r>
              <a:rPr lang="en-US" sz="1600" dirty="0"/>
              <a:t>Final Rule </a:t>
            </a:r>
            <a:r>
              <a:rPr lang="en-US" sz="1600" dirty="0" smtClean="0"/>
              <a:t>issued on August </a:t>
            </a:r>
            <a:r>
              <a:rPr lang="en-US" sz="1600" dirty="0"/>
              <a:t>3, </a:t>
            </a:r>
            <a:r>
              <a:rPr lang="en-US" sz="1600" dirty="0" smtClean="0"/>
              <a:t>2015 and published in Federal Register on October 23, 2015</a:t>
            </a:r>
            <a:endParaRPr lang="en-US" sz="1600" dirty="0"/>
          </a:p>
          <a:p>
            <a:pPr lvl="1"/>
            <a:r>
              <a:rPr lang="en-US" sz="1600" dirty="0"/>
              <a:t>Uses </a:t>
            </a:r>
            <a:r>
              <a:rPr lang="en-US" sz="1600" dirty="0" smtClean="0"/>
              <a:t>EPA’s authority </a:t>
            </a:r>
            <a:r>
              <a:rPr lang="en-US" sz="1600" dirty="0"/>
              <a:t>under Section 111(d) of </a:t>
            </a:r>
            <a:r>
              <a:rPr lang="en-US" sz="1600" dirty="0" smtClean="0"/>
              <a:t>the Clean </a:t>
            </a:r>
            <a:r>
              <a:rPr lang="en-US" sz="1600" dirty="0"/>
              <a:t>Air Act to </a:t>
            </a:r>
            <a:r>
              <a:rPr lang="en-US" sz="1600" dirty="0" smtClean="0"/>
              <a:t>regulate emissions from </a:t>
            </a:r>
            <a:r>
              <a:rPr lang="en-US" sz="1600" dirty="0"/>
              <a:t>existing power </a:t>
            </a:r>
            <a:r>
              <a:rPr lang="en-US" sz="1600" dirty="0" smtClean="0"/>
              <a:t>plants</a:t>
            </a:r>
            <a:endParaRPr lang="en-US" sz="1600" dirty="0"/>
          </a:p>
          <a:p>
            <a:pPr lvl="1"/>
            <a:r>
              <a:rPr lang="en-US" sz="1600" dirty="0" smtClean="0"/>
              <a:t>Set state-specific </a:t>
            </a:r>
            <a:r>
              <a:rPr lang="en-US" sz="1600" dirty="0"/>
              <a:t>CO</a:t>
            </a:r>
            <a:r>
              <a:rPr lang="en-US" sz="1600" baseline="-25000" dirty="0"/>
              <a:t>2</a:t>
            </a:r>
            <a:r>
              <a:rPr lang="en-US" sz="1600" dirty="0"/>
              <a:t> </a:t>
            </a:r>
            <a:r>
              <a:rPr lang="en-US" sz="1600" dirty="0" smtClean="0"/>
              <a:t>mass- and rate-based emission </a:t>
            </a:r>
            <a:r>
              <a:rPr lang="en-US" sz="1600" dirty="0"/>
              <a:t>limitations that </a:t>
            </a:r>
            <a:r>
              <a:rPr lang="en-US" sz="1600" dirty="0" smtClean="0"/>
              <a:t>states </a:t>
            </a:r>
            <a:r>
              <a:rPr lang="en-US" sz="1600" dirty="0"/>
              <a:t>must achieve </a:t>
            </a:r>
            <a:r>
              <a:rPr lang="en-US" sz="1600" dirty="0" smtClean="0"/>
              <a:t>beginning </a:t>
            </a:r>
            <a:r>
              <a:rPr lang="en-US" sz="1600" dirty="0"/>
              <a:t>in 2022. </a:t>
            </a:r>
          </a:p>
          <a:p>
            <a:r>
              <a:rPr lang="en-US" sz="1600" dirty="0" smtClean="0"/>
              <a:t>The rule applies </a:t>
            </a:r>
            <a:r>
              <a:rPr lang="en-US" sz="1600" dirty="0"/>
              <a:t>to 3,056 qualifying </a:t>
            </a:r>
            <a:r>
              <a:rPr lang="en-US" sz="1600" dirty="0" smtClean="0"/>
              <a:t>fossil-fired generating units based on the following criteria:</a:t>
            </a:r>
            <a:endParaRPr lang="en-US" sz="1600" dirty="0"/>
          </a:p>
          <a:p>
            <a:pPr lvl="1"/>
            <a:r>
              <a:rPr lang="en-US" sz="1600" dirty="0" smtClean="0"/>
              <a:t>Commenced construction prior to January 8, 2014</a:t>
            </a:r>
          </a:p>
          <a:p>
            <a:pPr lvl="1"/>
            <a:r>
              <a:rPr lang="en-US" sz="1600" dirty="0" smtClean="0"/>
              <a:t>Design </a:t>
            </a:r>
            <a:r>
              <a:rPr lang="en-US" sz="1600" dirty="0"/>
              <a:t>power boiler heat input &gt;250 </a:t>
            </a:r>
            <a:r>
              <a:rPr lang="en-US" sz="1600" dirty="0" err="1"/>
              <a:t>MMBtu</a:t>
            </a:r>
            <a:r>
              <a:rPr lang="en-US" sz="1600" dirty="0"/>
              <a:t>/hour</a:t>
            </a:r>
          </a:p>
          <a:p>
            <a:pPr lvl="1"/>
            <a:r>
              <a:rPr lang="en-US" sz="1600" dirty="0" smtClean="0"/>
              <a:t>Delivers &gt;1/3 of </a:t>
            </a:r>
            <a:r>
              <a:rPr lang="en-US" sz="1600" dirty="0"/>
              <a:t>potential power output to grid</a:t>
            </a:r>
          </a:p>
          <a:p>
            <a:pPr lvl="1"/>
            <a:r>
              <a:rPr lang="en-US" sz="1600" dirty="0"/>
              <a:t>These qualification criteria </a:t>
            </a:r>
            <a:r>
              <a:rPr lang="en-US" sz="1600" dirty="0" smtClean="0"/>
              <a:t>exempt </a:t>
            </a:r>
            <a:r>
              <a:rPr lang="en-US" sz="1600" dirty="0"/>
              <a:t>over 17,400 </a:t>
            </a:r>
            <a:r>
              <a:rPr lang="en-US" sz="1600" dirty="0" smtClean="0"/>
              <a:t>other existing generating </a:t>
            </a:r>
            <a:r>
              <a:rPr lang="en-US" sz="1600" dirty="0"/>
              <a:t>units from the EPA Clean Power Plan </a:t>
            </a:r>
          </a:p>
          <a:p>
            <a:pPr lvl="1"/>
            <a:endParaRPr lang="en-US" sz="1600" dirty="0"/>
          </a:p>
          <a:p>
            <a:pPr marL="152400" indent="0">
              <a:buNone/>
            </a:pPr>
            <a:endParaRPr lang="en-US" sz="1600" dirty="0"/>
          </a:p>
        </p:txBody>
      </p:sp>
    </p:spTree>
    <p:extLst>
      <p:ext uri="{BB962C8B-B14F-4D97-AF65-F5344CB8AC3E}">
        <p14:creationId xmlns:p14="http://schemas.microsoft.com/office/powerpoint/2010/main" val="3604303032"/>
      </p:ext>
    </p:extLst>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EPA Clean Power Plan</a:t>
            </a:r>
            <a:endParaRPr lang="en-US" dirty="0"/>
          </a:p>
        </p:txBody>
      </p:sp>
      <p:sp>
        <p:nvSpPr>
          <p:cNvPr id="13" name="Footer Placeholder 12"/>
          <p:cNvSpPr>
            <a:spLocks noGrp="1"/>
          </p:cNvSpPr>
          <p:nvPr>
            <p:ph type="ftr" sz="quarter" idx="10"/>
          </p:nvPr>
        </p:nvSpPr>
        <p:spPr/>
        <p:txBody>
          <a:body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
        <p:nvSpPr>
          <p:cNvPr id="4" name="Text Placeholder 3"/>
          <p:cNvSpPr>
            <a:spLocks noGrp="1"/>
          </p:cNvSpPr>
          <p:nvPr>
            <p:ph type="body" sz="quarter" idx="12"/>
          </p:nvPr>
        </p:nvSpPr>
        <p:spPr>
          <a:xfrm>
            <a:off x="502927" y="1314455"/>
            <a:ext cx="8926823" cy="4922521"/>
          </a:xfrm>
        </p:spPr>
        <p:txBody>
          <a:bodyPr/>
          <a:lstStyle/>
          <a:p>
            <a:r>
              <a:rPr lang="en-US" sz="1600" dirty="0"/>
              <a:t>States </a:t>
            </a:r>
            <a:r>
              <a:rPr lang="en-US" sz="1600" dirty="0" smtClean="0"/>
              <a:t>must develop State Implementation Plans (SIPs) that meet </a:t>
            </a:r>
            <a:r>
              <a:rPr lang="en-US" sz="1600" dirty="0"/>
              <a:t>CO</a:t>
            </a:r>
            <a:r>
              <a:rPr lang="en-US" sz="1600" baseline="-25000" dirty="0"/>
              <a:t>2</a:t>
            </a:r>
            <a:r>
              <a:rPr lang="en-US" sz="1600" dirty="0" smtClean="0"/>
              <a:t> emission limitations </a:t>
            </a:r>
            <a:r>
              <a:rPr lang="en-US" sz="1600" dirty="0"/>
              <a:t>and are </a:t>
            </a:r>
            <a:r>
              <a:rPr lang="en-US" sz="1600" dirty="0" smtClean="0"/>
              <a:t>enforceable</a:t>
            </a:r>
            <a:endParaRPr lang="en-US" sz="1600" dirty="0"/>
          </a:p>
          <a:p>
            <a:pPr lvl="1"/>
            <a:r>
              <a:rPr lang="en-US" sz="1600" dirty="0"/>
              <a:t>Initial </a:t>
            </a:r>
            <a:r>
              <a:rPr lang="en-US" sz="1600" dirty="0" smtClean="0"/>
              <a:t>state plans due </a:t>
            </a:r>
            <a:r>
              <a:rPr lang="en-US" sz="1600" dirty="0"/>
              <a:t>by </a:t>
            </a:r>
            <a:r>
              <a:rPr lang="en-US" sz="1600" dirty="0" smtClean="0"/>
              <a:t>September 2016 unless extension granted</a:t>
            </a:r>
            <a:endParaRPr lang="en-US" sz="1600" dirty="0"/>
          </a:p>
          <a:p>
            <a:pPr lvl="1"/>
            <a:r>
              <a:rPr lang="en-US" sz="1600" dirty="0"/>
              <a:t>Final </a:t>
            </a:r>
            <a:r>
              <a:rPr lang="en-US" sz="1600" dirty="0" smtClean="0"/>
              <a:t>state </a:t>
            </a:r>
            <a:r>
              <a:rPr lang="en-US" sz="1600" dirty="0"/>
              <a:t>plans due by </a:t>
            </a:r>
            <a:r>
              <a:rPr lang="en-US" sz="1600" dirty="0" smtClean="0"/>
              <a:t>September 2018</a:t>
            </a:r>
          </a:p>
          <a:p>
            <a:pPr lvl="1"/>
            <a:r>
              <a:rPr lang="en-US" sz="1600" dirty="0" smtClean="0"/>
              <a:t>If states fail to submit a plan, they will be subjected to already-created Federal Implementation Plan (FIP)</a:t>
            </a:r>
            <a:endParaRPr lang="en-US" sz="1600" dirty="0"/>
          </a:p>
          <a:p>
            <a:r>
              <a:rPr lang="en-US" sz="1600" dirty="0" smtClean="0"/>
              <a:t>States are </a:t>
            </a:r>
            <a:r>
              <a:rPr lang="en-US" sz="1600" dirty="0"/>
              <a:t>given </a:t>
            </a:r>
            <a:r>
              <a:rPr lang="en-US" sz="1600" dirty="0" smtClean="0"/>
              <a:t>the option </a:t>
            </a:r>
            <a:r>
              <a:rPr lang="en-US" sz="1600" dirty="0"/>
              <a:t>to develop either a </a:t>
            </a:r>
            <a:r>
              <a:rPr lang="en-US" sz="1600" dirty="0" smtClean="0"/>
              <a:t>rate-based </a:t>
            </a:r>
            <a:r>
              <a:rPr lang="en-US" sz="1600" dirty="0"/>
              <a:t>or </a:t>
            </a:r>
            <a:r>
              <a:rPr lang="en-US" sz="1600" dirty="0" smtClean="0"/>
              <a:t>mass-based approach </a:t>
            </a:r>
            <a:endParaRPr lang="en-US" sz="1600" dirty="0"/>
          </a:p>
          <a:p>
            <a:pPr lvl="1"/>
            <a:r>
              <a:rPr lang="en-US" sz="1600" dirty="0" smtClean="0"/>
              <a:t>EVA believes most states are </a:t>
            </a:r>
            <a:r>
              <a:rPr lang="en-US" sz="1600" dirty="0"/>
              <a:t>likely to adopt </a:t>
            </a:r>
            <a:r>
              <a:rPr lang="en-US" sz="1600" dirty="0" smtClean="0"/>
              <a:t>a mass-based compliance strategy because it is easier </a:t>
            </a:r>
            <a:r>
              <a:rPr lang="en-US" sz="1600" dirty="0"/>
              <a:t>and less </a:t>
            </a:r>
            <a:r>
              <a:rPr lang="en-US" sz="1600" dirty="0" smtClean="0"/>
              <a:t>resource-intensive </a:t>
            </a:r>
            <a:r>
              <a:rPr lang="en-US" sz="1600" dirty="0"/>
              <a:t>to implement and </a:t>
            </a:r>
            <a:r>
              <a:rPr lang="en-US" sz="1600" dirty="0" smtClean="0"/>
              <a:t>enforce</a:t>
            </a:r>
            <a:endParaRPr lang="en-US" sz="1600" dirty="0"/>
          </a:p>
          <a:p>
            <a:pPr lvl="1"/>
            <a:endParaRPr lang="en-US" sz="1600" dirty="0"/>
          </a:p>
          <a:p>
            <a:pPr marL="152400" indent="0">
              <a:buNone/>
            </a:pPr>
            <a:endParaRPr lang="en-US" sz="1600" dirty="0"/>
          </a:p>
        </p:txBody>
      </p:sp>
      <p:pic>
        <p:nvPicPr>
          <p:cNvPr id="5" name="Picture 10"/>
          <p:cNvPicPr>
            <a:picLocks noChangeAspect="1" noChangeArrowheads="1"/>
          </p:cNvPicPr>
          <p:nvPr/>
        </p:nvPicPr>
        <p:blipFill rotWithShape="1">
          <a:blip r:embed="rId2">
            <a:extLst>
              <a:ext uri="{28A0092B-C50C-407E-A947-70E740481C1C}">
                <a14:useLocalDpi xmlns:a14="http://schemas.microsoft.com/office/drawing/2010/main" val="0"/>
              </a:ext>
            </a:extLst>
          </a:blip>
          <a:srcRect l="3842"/>
          <a:stretch/>
        </p:blipFill>
        <p:spPr bwMode="auto">
          <a:xfrm>
            <a:off x="4991101" y="4982347"/>
            <a:ext cx="3178176"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3563" y="4982347"/>
            <a:ext cx="3305175" cy="200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2305050" y="4679415"/>
            <a:ext cx="2686029" cy="302932"/>
          </a:xfrm>
          <a:prstGeom prst="rect">
            <a:avLst/>
          </a:prstGeom>
          <a:solidFill>
            <a:srgbClr val="051166"/>
          </a:solidFill>
        </p:spPr>
        <p:txBody>
          <a:bodyPr wrap="square" lIns="101882" tIns="50941" rIns="101882" bIns="50941" rtlCol="0">
            <a:spAutoFit/>
          </a:bodyPr>
          <a:lstStyle/>
          <a:p>
            <a:pPr algn="ctr"/>
            <a:r>
              <a:rPr lang="en-US" sz="1300" b="1" dirty="0" smtClean="0">
                <a:solidFill>
                  <a:schemeClr val="tx1"/>
                </a:solidFill>
                <a:latin typeface="+mj-lt"/>
              </a:rPr>
              <a:t>PENNSYLVANIA RATE TARGETS</a:t>
            </a:r>
            <a:endParaRPr lang="en-US" sz="1300" b="1" dirty="0">
              <a:solidFill>
                <a:schemeClr val="tx1"/>
              </a:solidFill>
              <a:latin typeface="+mj-lt"/>
            </a:endParaRPr>
          </a:p>
        </p:txBody>
      </p:sp>
      <p:sp>
        <p:nvSpPr>
          <p:cNvPr id="8" name="TextBox 7"/>
          <p:cNvSpPr txBox="1"/>
          <p:nvPr/>
        </p:nvSpPr>
        <p:spPr>
          <a:xfrm>
            <a:off x="5000625" y="4679415"/>
            <a:ext cx="2781299" cy="302932"/>
          </a:xfrm>
          <a:prstGeom prst="rect">
            <a:avLst/>
          </a:prstGeom>
          <a:solidFill>
            <a:srgbClr val="051166"/>
          </a:solidFill>
        </p:spPr>
        <p:txBody>
          <a:bodyPr wrap="square" lIns="101882" tIns="50941" rIns="101882" bIns="50941" rtlCol="0">
            <a:spAutoFit/>
          </a:bodyPr>
          <a:lstStyle/>
          <a:p>
            <a:pPr algn="ctr"/>
            <a:r>
              <a:rPr lang="en-US" sz="1300" b="1" dirty="0" smtClean="0">
                <a:solidFill>
                  <a:schemeClr val="tx1"/>
                </a:solidFill>
                <a:latin typeface="+mj-lt"/>
              </a:rPr>
              <a:t> PENNSYLVANIA MASS TARGETS</a:t>
            </a:r>
            <a:endParaRPr lang="en-US" sz="1300" b="1" dirty="0">
              <a:solidFill>
                <a:schemeClr val="tx1"/>
              </a:solidFill>
              <a:latin typeface="+mj-lt"/>
            </a:endParaRPr>
          </a:p>
        </p:txBody>
      </p:sp>
    </p:spTree>
    <p:extLst>
      <p:ext uri="{BB962C8B-B14F-4D97-AF65-F5344CB8AC3E}">
        <p14:creationId xmlns:p14="http://schemas.microsoft.com/office/powerpoint/2010/main" val="72087734"/>
      </p:ext>
    </p:extLst>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EPA Clean Power Plan</a:t>
            </a:r>
            <a:endParaRPr lang="en-US" dirty="0"/>
          </a:p>
        </p:txBody>
      </p:sp>
      <p:sp>
        <p:nvSpPr>
          <p:cNvPr id="13" name="Footer Placeholder 12"/>
          <p:cNvSpPr>
            <a:spLocks noGrp="1"/>
          </p:cNvSpPr>
          <p:nvPr>
            <p:ph type="ftr" sz="quarter" idx="10"/>
          </p:nvPr>
        </p:nvSpPr>
        <p:spPr/>
        <p:txBody>
          <a:body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
        <p:nvSpPr>
          <p:cNvPr id="4" name="Text Placeholder 3"/>
          <p:cNvSpPr>
            <a:spLocks noGrp="1"/>
          </p:cNvSpPr>
          <p:nvPr>
            <p:ph type="body" sz="quarter" idx="12"/>
          </p:nvPr>
        </p:nvSpPr>
        <p:spPr>
          <a:xfrm>
            <a:off x="502927" y="1122683"/>
            <a:ext cx="8926823" cy="5114294"/>
          </a:xfrm>
        </p:spPr>
        <p:txBody>
          <a:bodyPr/>
          <a:lstStyle/>
          <a:p>
            <a:r>
              <a:rPr lang="en-US" sz="1600" dirty="0"/>
              <a:t>EPA </a:t>
            </a:r>
            <a:r>
              <a:rPr lang="en-US" sz="1600" dirty="0" smtClean="0"/>
              <a:t>developed final state emission rate and mass limitations applying </a:t>
            </a:r>
            <a:r>
              <a:rPr lang="en-US" sz="1600" dirty="0"/>
              <a:t>3 </a:t>
            </a:r>
            <a:r>
              <a:rPr lang="en-US" sz="1600" dirty="0" smtClean="0"/>
              <a:t>“Building Blocks” considered by EPA to be the “Best </a:t>
            </a:r>
            <a:r>
              <a:rPr lang="en-US" sz="1600" dirty="0"/>
              <a:t>System of Emission Reduction” (BSER) under section 111(d</a:t>
            </a:r>
            <a:r>
              <a:rPr lang="en-US" sz="1600" dirty="0" smtClean="0"/>
              <a:t>)</a:t>
            </a:r>
            <a:endParaRPr lang="en-US" sz="1600" dirty="0"/>
          </a:p>
          <a:p>
            <a:pPr lvl="1"/>
            <a:r>
              <a:rPr lang="en-US" sz="1600" dirty="0" smtClean="0"/>
              <a:t>Building Block </a:t>
            </a:r>
            <a:r>
              <a:rPr lang="en-US" sz="1600" dirty="0" smtClean="0"/>
              <a:t>1:  </a:t>
            </a:r>
            <a:r>
              <a:rPr lang="en-US" sz="1600" dirty="0" smtClean="0"/>
              <a:t>Coal unit process efficiency improvements reduced from 6% </a:t>
            </a:r>
            <a:r>
              <a:rPr lang="en-US" sz="1600" dirty="0"/>
              <a:t>to 4.3%, 2.1%, and 2.3% for the East, the West, and TX, </a:t>
            </a:r>
            <a:r>
              <a:rPr lang="en-US" sz="1600" dirty="0" smtClean="0"/>
              <a:t>respectively.  The change reflects the lack of rigor in developing the 6%.  The lower numbers are not supportable </a:t>
            </a:r>
            <a:r>
              <a:rPr lang="en-US" sz="1600" dirty="0" smtClean="0"/>
              <a:t>either.  </a:t>
            </a:r>
            <a:endParaRPr lang="en-US" sz="1600" dirty="0"/>
          </a:p>
          <a:p>
            <a:pPr lvl="1"/>
            <a:r>
              <a:rPr lang="en-US" sz="1600" dirty="0" smtClean="0"/>
              <a:t>Building Block 2:  Regional interconnect gas re-dispatching based upon 75% capacity of summer capacity</a:t>
            </a:r>
            <a:endParaRPr lang="en-US" sz="1600" dirty="0"/>
          </a:p>
          <a:p>
            <a:pPr lvl="1"/>
            <a:r>
              <a:rPr lang="en-US" sz="1600" dirty="0" smtClean="0"/>
              <a:t>Building Block 3:  Additional clean energy production </a:t>
            </a:r>
            <a:r>
              <a:rPr lang="en-US" sz="1600" dirty="0"/>
              <a:t>(Renewables</a:t>
            </a:r>
            <a:r>
              <a:rPr lang="en-US" sz="1600" dirty="0" smtClean="0"/>
              <a:t>) allowed from new nuclear</a:t>
            </a:r>
            <a:endParaRPr lang="en-US" sz="1600" dirty="0"/>
          </a:p>
          <a:p>
            <a:r>
              <a:rPr lang="en-US" sz="1600" dirty="0" smtClean="0"/>
              <a:t>Other changes include</a:t>
            </a:r>
          </a:p>
          <a:p>
            <a:pPr lvl="1"/>
            <a:r>
              <a:rPr lang="en-US" sz="1600" dirty="0"/>
              <a:t>Elimination of Building Block </a:t>
            </a:r>
            <a:r>
              <a:rPr lang="en-US" sz="1600" dirty="0" smtClean="0"/>
              <a:t>4 </a:t>
            </a:r>
            <a:r>
              <a:rPr lang="en-US" sz="1600" dirty="0"/>
              <a:t>(energy efficiency) but energy efficiency is a compliance strategy</a:t>
            </a:r>
          </a:p>
          <a:p>
            <a:pPr lvl="1"/>
            <a:r>
              <a:rPr lang="en-US" sz="1600" dirty="0" smtClean="0"/>
              <a:t>Delay </a:t>
            </a:r>
            <a:r>
              <a:rPr lang="en-US" sz="1600" dirty="0"/>
              <a:t>of initial compliance to 2022 from 2020</a:t>
            </a:r>
          </a:p>
          <a:p>
            <a:pPr lvl="1"/>
            <a:r>
              <a:rPr lang="en-US" sz="1600" dirty="0" smtClean="0"/>
              <a:t>Updated </a:t>
            </a:r>
            <a:r>
              <a:rPr lang="en-US" sz="1600" dirty="0"/>
              <a:t>method to calculate source-specific emission performance </a:t>
            </a:r>
            <a:r>
              <a:rPr lang="en-US" sz="1600" dirty="0" smtClean="0"/>
              <a:t>rates which caused CO2 targets to be redistributed among states.  Some states affected more than others by this change.</a:t>
            </a:r>
          </a:p>
          <a:p>
            <a:pPr lvl="1"/>
            <a:r>
              <a:rPr lang="en-US" sz="1600" dirty="0" smtClean="0"/>
              <a:t>Ability to comply through interstate trading of allowances without formal regional alliances</a:t>
            </a:r>
          </a:p>
          <a:p>
            <a:pPr lvl="1"/>
            <a:r>
              <a:rPr lang="en-US" sz="1600" dirty="0" smtClean="0"/>
              <a:t>Inclusion of specific provisions to prevent leakage, i.e., compliance through new plant additions.  States have the option to include new plants in their SIPs.</a:t>
            </a:r>
          </a:p>
          <a:p>
            <a:pPr lvl="1"/>
            <a:endParaRPr lang="en-US" sz="1600" dirty="0"/>
          </a:p>
          <a:p>
            <a:pPr marL="454025" lvl="1" indent="0">
              <a:buNone/>
            </a:pPr>
            <a:endParaRPr lang="en-US" sz="1600" dirty="0"/>
          </a:p>
          <a:p>
            <a:pPr marL="454025" lvl="1" indent="0">
              <a:buNone/>
            </a:pPr>
            <a:endParaRPr lang="en-US" sz="1600" dirty="0"/>
          </a:p>
          <a:p>
            <a:pPr marL="682625" lvl="1" indent="-228600">
              <a:buAutoNum type="alphaLcParenBoth"/>
            </a:pPr>
            <a:r>
              <a:rPr lang="en-US" sz="1200" dirty="0" smtClean="0"/>
              <a:t>  </a:t>
            </a:r>
          </a:p>
        </p:txBody>
      </p:sp>
    </p:spTree>
    <p:extLst>
      <p:ext uri="{BB962C8B-B14F-4D97-AF65-F5344CB8AC3E}">
        <p14:creationId xmlns:p14="http://schemas.microsoft.com/office/powerpoint/2010/main" val="3721784028"/>
      </p:ext>
    </p:extLst>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EPA Clean Power Plan</a:t>
            </a:r>
            <a:endParaRPr lang="en-US" dirty="0"/>
          </a:p>
        </p:txBody>
      </p:sp>
      <p:sp>
        <p:nvSpPr>
          <p:cNvPr id="13" name="Footer Placeholder 12"/>
          <p:cNvSpPr>
            <a:spLocks noGrp="1"/>
          </p:cNvSpPr>
          <p:nvPr>
            <p:ph type="ftr" sz="quarter" idx="10"/>
          </p:nvPr>
        </p:nvSpPr>
        <p:spPr/>
        <p:txBody>
          <a:body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
        <p:nvSpPr>
          <p:cNvPr id="4" name="Text Placeholder 3"/>
          <p:cNvSpPr>
            <a:spLocks noGrp="1"/>
          </p:cNvSpPr>
          <p:nvPr>
            <p:ph type="body" sz="quarter" idx="12"/>
          </p:nvPr>
        </p:nvSpPr>
        <p:spPr>
          <a:xfrm>
            <a:off x="502927" y="1314455"/>
            <a:ext cx="8926823" cy="4922521"/>
          </a:xfrm>
        </p:spPr>
        <p:txBody>
          <a:bodyPr/>
          <a:lstStyle/>
          <a:p>
            <a:r>
              <a:rPr lang="en-US" sz="1600" dirty="0" smtClean="0">
                <a:latin typeface="Calibri" panose="020F0502020204030204" pitchFamily="34" charset="0"/>
              </a:rPr>
              <a:t>The resulting </a:t>
            </a:r>
            <a:r>
              <a:rPr lang="en-US" sz="1600" dirty="0">
                <a:latin typeface="Calibri" panose="020F0502020204030204" pitchFamily="34" charset="0"/>
              </a:rPr>
              <a:t>emission standards are not based upon the ability of each category to actually achieve these rates using emission control technology or operational practices that power plants can implement at the facility. Rather, compliance with the standards requires states to develop individual plans for achieving the emission standards, all of which require significant reductions in coal-fired generation. </a:t>
            </a:r>
            <a:endParaRPr lang="en-US" sz="1600" dirty="0" smtClean="0">
              <a:latin typeface="Calibri" panose="020F0502020204030204" pitchFamily="34" charset="0"/>
            </a:endParaRPr>
          </a:p>
          <a:p>
            <a:r>
              <a:rPr lang="en-US" sz="1600" dirty="0" smtClean="0">
                <a:latin typeface="Calibri" panose="020F0502020204030204" pitchFamily="34" charset="0"/>
              </a:rPr>
              <a:t>EPA’s impact analysis also changed</a:t>
            </a:r>
          </a:p>
          <a:p>
            <a:pPr lvl="1"/>
            <a:r>
              <a:rPr lang="en-US" sz="1600" dirty="0" smtClean="0">
                <a:latin typeface="Calibri" panose="020F0502020204030204" pitchFamily="34" charset="0"/>
              </a:rPr>
              <a:t>Lower electricity demand growth which effectively incorporates Building Block #4 into the baseline</a:t>
            </a:r>
          </a:p>
          <a:p>
            <a:pPr lvl="1"/>
            <a:r>
              <a:rPr lang="en-US" sz="1600" dirty="0" smtClean="0">
                <a:latin typeface="Calibri" panose="020F0502020204030204" pitchFamily="34" charset="0"/>
              </a:rPr>
              <a:t>Revised baseline showing significantly less coal generation, significantly more renewable</a:t>
            </a:r>
          </a:p>
          <a:p>
            <a:pPr lvl="1"/>
            <a:r>
              <a:rPr lang="en-US" sz="1600" dirty="0" smtClean="0">
                <a:latin typeface="Calibri" panose="020F0502020204030204" pitchFamily="34" charset="0"/>
              </a:rPr>
              <a:t>The revised baseline results in lower impacts</a:t>
            </a:r>
          </a:p>
          <a:p>
            <a:pPr lvl="1"/>
            <a:r>
              <a:rPr lang="en-US" sz="1600" dirty="0" smtClean="0">
                <a:latin typeface="Calibri" panose="020F0502020204030204" pitchFamily="34" charset="0"/>
              </a:rPr>
              <a:t>The revised baseline also means if the baseline generation is higher, the emission reduction requirements will be greater</a:t>
            </a:r>
            <a:endParaRPr lang="en-US" sz="1600" dirty="0">
              <a:latin typeface="Calibri" panose="020F0502020204030204" pitchFamily="34" charset="0"/>
            </a:endParaRPr>
          </a:p>
          <a:p>
            <a:pPr marL="454025" lvl="1" indent="0">
              <a:buNone/>
            </a:pPr>
            <a:endParaRPr lang="en-US" sz="1600" dirty="0"/>
          </a:p>
          <a:p>
            <a:pPr lvl="1"/>
            <a:endParaRPr lang="en-US" sz="1600" dirty="0"/>
          </a:p>
          <a:p>
            <a:pPr marL="152400" indent="0">
              <a:buNone/>
            </a:pPr>
            <a:endParaRPr lang="en-US" sz="1600" dirty="0"/>
          </a:p>
        </p:txBody>
      </p:sp>
      <p:pic>
        <p:nvPicPr>
          <p:cNvPr id="5" name="Picture 4"/>
          <p:cNvPicPr>
            <a:picLocks noChangeAspect="1"/>
          </p:cNvPicPr>
          <p:nvPr/>
        </p:nvPicPr>
        <p:blipFill>
          <a:blip r:embed="rId2"/>
          <a:stretch>
            <a:fillRect/>
          </a:stretch>
        </p:blipFill>
        <p:spPr>
          <a:xfrm>
            <a:off x="215903" y="4594552"/>
            <a:ext cx="9634946" cy="2115169"/>
          </a:xfrm>
          <a:prstGeom prst="rect">
            <a:avLst/>
          </a:prstGeom>
        </p:spPr>
      </p:pic>
    </p:spTree>
    <p:extLst>
      <p:ext uri="{BB962C8B-B14F-4D97-AF65-F5344CB8AC3E}">
        <p14:creationId xmlns:p14="http://schemas.microsoft.com/office/powerpoint/2010/main" val="3790908353"/>
      </p:ext>
    </p:extLst>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Summary of Findings – </a:t>
            </a:r>
            <a:r>
              <a:rPr lang="en-US" sz="1800" dirty="0" err="1" smtClean="0"/>
              <a:t>u.s</a:t>
            </a:r>
            <a:r>
              <a:rPr lang="en-US" sz="1800" dirty="0" err="1"/>
              <a:t>.</a:t>
            </a:r>
            <a:endParaRPr lang="en-US" sz="1800" dirty="0"/>
          </a:p>
        </p:txBody>
      </p:sp>
      <p:sp>
        <p:nvSpPr>
          <p:cNvPr id="13" name="Footer Placeholder 12"/>
          <p:cNvSpPr>
            <a:spLocks noGrp="1"/>
          </p:cNvSpPr>
          <p:nvPr>
            <p:ph type="ftr" sz="quarter" idx="10"/>
          </p:nvPr>
        </p:nvSpPr>
        <p:spPr/>
        <p:txBody>
          <a:body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
        <p:nvSpPr>
          <p:cNvPr id="4" name="Text Placeholder 3"/>
          <p:cNvSpPr>
            <a:spLocks noGrp="1"/>
          </p:cNvSpPr>
          <p:nvPr>
            <p:ph type="body" sz="quarter" idx="12"/>
          </p:nvPr>
        </p:nvSpPr>
        <p:spPr>
          <a:xfrm>
            <a:off x="6457949" y="1122683"/>
            <a:ext cx="3400426" cy="5916292"/>
          </a:xfrm>
        </p:spPr>
        <p:txBody>
          <a:bodyPr/>
          <a:lstStyle/>
          <a:p>
            <a:r>
              <a:rPr lang="en-US" sz="1600" dirty="0" smtClean="0"/>
              <a:t>Implementation of the Clean Power Plan will result in declining demand for coal in the power sector due to its emission intensity relative to competing fuels </a:t>
            </a:r>
          </a:p>
          <a:p>
            <a:r>
              <a:rPr lang="en-US" sz="1600" dirty="0" smtClean="0"/>
              <a:t>Long-term coal demand trends will be heavily dependent on whether states opt for mass- vs. rate-based compliance strategies, as shown in the chart</a:t>
            </a:r>
          </a:p>
          <a:p>
            <a:r>
              <a:rPr lang="en-US" sz="1600" dirty="0" smtClean="0"/>
              <a:t>Compared to a Business as Usual (BAU) baseline, total coal demand is expected to decline by 24% and 58% under a mass- and rate-based regimes, respectively.  </a:t>
            </a:r>
          </a:p>
          <a:p>
            <a:r>
              <a:rPr lang="en-US" sz="1600" dirty="0" smtClean="0"/>
              <a:t>EVA’s analysis suggests that between 2022 and 2030, the mass- and rate-based regimes will respectively result in </a:t>
            </a:r>
            <a:r>
              <a:rPr lang="en-US" sz="1600" dirty="0" smtClean="0"/>
              <a:t>nearly  a cumulative loss in coal demand of </a:t>
            </a:r>
            <a:r>
              <a:rPr lang="en-US" sz="1600" dirty="0" smtClean="0"/>
              <a:t>1.2 billion and 3.2 billion </a:t>
            </a:r>
            <a:r>
              <a:rPr lang="en-US" sz="1600" dirty="0" smtClean="0"/>
              <a:t>tons.  </a:t>
            </a:r>
            <a:endParaRPr lang="en-US" sz="1600" dirty="0"/>
          </a:p>
          <a:p>
            <a:pPr marL="152400" indent="0">
              <a:buNone/>
            </a:pPr>
            <a:endParaRPr lang="en-US" sz="1600" dirty="0"/>
          </a:p>
        </p:txBody>
      </p:sp>
      <p:sp>
        <p:nvSpPr>
          <p:cNvPr id="5" name="TextBox 4"/>
          <p:cNvSpPr txBox="1"/>
          <p:nvPr/>
        </p:nvSpPr>
        <p:spPr>
          <a:xfrm>
            <a:off x="304800" y="1319984"/>
            <a:ext cx="5610225" cy="302932"/>
          </a:xfrm>
          <a:prstGeom prst="rect">
            <a:avLst/>
          </a:prstGeom>
          <a:solidFill>
            <a:srgbClr val="051166"/>
          </a:solidFill>
        </p:spPr>
        <p:txBody>
          <a:bodyPr wrap="square" lIns="101882" tIns="50941" rIns="101882" bIns="50941" rtlCol="0">
            <a:spAutoFit/>
          </a:bodyPr>
          <a:lstStyle/>
          <a:p>
            <a:r>
              <a:rPr lang="en-US" sz="1300" b="1" dirty="0" smtClean="0">
                <a:solidFill>
                  <a:schemeClr val="tx1"/>
                </a:solidFill>
                <a:latin typeface="+mj-lt"/>
              </a:rPr>
              <a:t>Power Sector Coal Demand</a:t>
            </a:r>
            <a:endParaRPr lang="en-US" sz="1300" b="1" dirty="0">
              <a:solidFill>
                <a:schemeClr val="tx1"/>
              </a:solidFill>
              <a:latin typeface="+mj-lt"/>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622916"/>
            <a:ext cx="5657850" cy="276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5619111"/>
      </p:ext>
    </p:extLst>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Summary of Findings – Wholesale Energy Price </a:t>
            </a:r>
            <a:r>
              <a:rPr lang="en-US" sz="1800" dirty="0" err="1" smtClean="0"/>
              <a:t>IMpactS</a:t>
            </a:r>
            <a:endParaRPr lang="en-US" sz="1800" dirty="0"/>
          </a:p>
        </p:txBody>
      </p:sp>
      <p:sp>
        <p:nvSpPr>
          <p:cNvPr id="13" name="Footer Placeholder 12"/>
          <p:cNvSpPr>
            <a:spLocks noGrp="1"/>
          </p:cNvSpPr>
          <p:nvPr>
            <p:ph type="ftr" sz="quarter" idx="10"/>
          </p:nvPr>
        </p:nvSpPr>
        <p:spPr/>
        <p:txBody>
          <a:bodyPr/>
          <a:lstStyle/>
          <a:p>
            <a:r>
              <a:rPr lang="en-US" cap="none" dirty="0" smtClean="0"/>
              <a:t>E</a:t>
            </a:r>
            <a:r>
              <a:rPr lang="en-US" cap="small" dirty="0" smtClean="0"/>
              <a:t>nergy </a:t>
            </a:r>
            <a:r>
              <a:rPr lang="en-US" cap="none" dirty="0" smtClean="0"/>
              <a:t>V</a:t>
            </a:r>
            <a:r>
              <a:rPr lang="en-US" cap="small" dirty="0" smtClean="0"/>
              <a:t>entures </a:t>
            </a:r>
            <a:r>
              <a:rPr lang="en-US" cap="none" dirty="0" smtClean="0"/>
              <a:t>A</a:t>
            </a:r>
            <a:r>
              <a:rPr lang="en-US" cap="small" dirty="0" smtClean="0"/>
              <a:t>nalysis, </a:t>
            </a:r>
            <a:r>
              <a:rPr lang="en-US" cap="none" dirty="0" smtClean="0"/>
              <a:t>I</a:t>
            </a:r>
            <a:r>
              <a:rPr lang="en-US" cap="small" dirty="0" smtClean="0"/>
              <a:t>nc</a:t>
            </a:r>
            <a:r>
              <a:rPr lang="en-US" dirty="0" smtClean="0"/>
              <a:t>.</a:t>
            </a:r>
          </a:p>
        </p:txBody>
      </p:sp>
      <p:sp>
        <p:nvSpPr>
          <p:cNvPr id="4" name="Text Placeholder 3"/>
          <p:cNvSpPr>
            <a:spLocks noGrp="1"/>
          </p:cNvSpPr>
          <p:nvPr>
            <p:ph type="body" sz="quarter" idx="12"/>
          </p:nvPr>
        </p:nvSpPr>
        <p:spPr>
          <a:xfrm>
            <a:off x="6429375" y="1143005"/>
            <a:ext cx="3476625" cy="5781670"/>
          </a:xfrm>
        </p:spPr>
        <p:txBody>
          <a:bodyPr/>
          <a:lstStyle/>
          <a:p>
            <a:r>
              <a:rPr lang="en-US" sz="1600" dirty="0" smtClean="0"/>
              <a:t>Wholesale energy prices represent marginal fuel plus variable operating and maintenance costs including allowances.  </a:t>
            </a:r>
          </a:p>
          <a:p>
            <a:r>
              <a:rPr lang="en-US" sz="1600" dirty="0" smtClean="0"/>
              <a:t>Wholesale </a:t>
            </a:r>
            <a:r>
              <a:rPr lang="en-US" sz="1600" dirty="0" smtClean="0"/>
              <a:t>energy prices are expected to be higher under both CPP scenarios compared to a Business as Usual case</a:t>
            </a:r>
          </a:p>
          <a:p>
            <a:r>
              <a:rPr lang="en-US" sz="1600" dirty="0" smtClean="0"/>
              <a:t>The major drivers of higher energy prices </a:t>
            </a:r>
            <a:r>
              <a:rPr lang="en-US" sz="1600" dirty="0" smtClean="0"/>
              <a:t>are elevated </a:t>
            </a:r>
            <a:r>
              <a:rPr lang="en-US" sz="1600" dirty="0" smtClean="0"/>
              <a:t>natural gas prices and environmental compliance </a:t>
            </a:r>
            <a:r>
              <a:rPr lang="en-US" sz="1600" dirty="0" smtClean="0"/>
              <a:t>costs.</a:t>
            </a:r>
          </a:p>
          <a:p>
            <a:r>
              <a:rPr lang="en-US" sz="1600" dirty="0" smtClean="0"/>
              <a:t> Average </a:t>
            </a:r>
            <a:r>
              <a:rPr lang="en-US" sz="1600" dirty="0" smtClean="0"/>
              <a:t>wholesale energy prices by 2030 are expected to be 12% and 20% higher in the mass- and rate-based scenarios, respectively, compared to the Business as Usual </a:t>
            </a:r>
            <a:r>
              <a:rPr lang="en-US" sz="1600" dirty="0" smtClean="0"/>
              <a:t>scenario</a:t>
            </a:r>
          </a:p>
          <a:p>
            <a:r>
              <a:rPr lang="en-US" sz="1600" dirty="0" smtClean="0"/>
              <a:t>Consumer cost impacts would likely be greater because of additional capital requirements under CPP.</a:t>
            </a:r>
            <a:endParaRPr lang="en-US" sz="1600" dirty="0"/>
          </a:p>
        </p:txBody>
      </p:sp>
      <p:sp>
        <p:nvSpPr>
          <p:cNvPr id="12" name="TextBox 11"/>
          <p:cNvSpPr txBox="1"/>
          <p:nvPr/>
        </p:nvSpPr>
        <p:spPr>
          <a:xfrm>
            <a:off x="304800" y="1319984"/>
            <a:ext cx="5610225" cy="302932"/>
          </a:xfrm>
          <a:prstGeom prst="rect">
            <a:avLst/>
          </a:prstGeom>
          <a:solidFill>
            <a:srgbClr val="051166"/>
          </a:solidFill>
        </p:spPr>
        <p:txBody>
          <a:bodyPr wrap="square" lIns="101882" tIns="50941" rIns="101882" bIns="50941" rtlCol="0">
            <a:spAutoFit/>
          </a:bodyPr>
          <a:lstStyle/>
          <a:p>
            <a:r>
              <a:rPr lang="en-US" sz="1300" b="1" dirty="0" smtClean="0">
                <a:solidFill>
                  <a:schemeClr val="tx1"/>
                </a:solidFill>
                <a:latin typeface="+mj-lt"/>
              </a:rPr>
              <a:t>PJM West Wholesale Energy Prices</a:t>
            </a:r>
            <a:endParaRPr lang="en-US" sz="1300" b="1" dirty="0">
              <a:solidFill>
                <a:schemeClr val="tx1"/>
              </a:solidFill>
              <a:latin typeface="+mj-l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25" y="1622916"/>
            <a:ext cx="5657850" cy="275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4821128"/>
      </p:ext>
    </p:extLst>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EVA Template">
  <a:themeElements>
    <a:clrScheme name="JPMFAM_FB_TEMP_3_01 2">
      <a:dk1>
        <a:srgbClr val="5274F8"/>
      </a:dk1>
      <a:lt1>
        <a:srgbClr val="FFFFFF"/>
      </a:lt1>
      <a:dk2>
        <a:srgbClr val="000000"/>
      </a:dk2>
      <a:lt2>
        <a:srgbClr val="FFFF99"/>
      </a:lt2>
      <a:accent1>
        <a:srgbClr val="5274F8"/>
      </a:accent1>
      <a:accent2>
        <a:srgbClr val="EE3438"/>
      </a:accent2>
      <a:accent3>
        <a:srgbClr val="AAAAAA"/>
      </a:accent3>
      <a:accent4>
        <a:srgbClr val="DADADA"/>
      </a:accent4>
      <a:accent5>
        <a:srgbClr val="B3BCFB"/>
      </a:accent5>
      <a:accent6>
        <a:srgbClr val="D82E32"/>
      </a:accent6>
      <a:hlink>
        <a:srgbClr val="16B072"/>
      </a:hlink>
      <a:folHlink>
        <a:srgbClr val="D3831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bg1"/>
          </a:solidFill>
          <a:prstDash val="solid"/>
          <a:round/>
          <a:headEnd type="none" w="med" len="med"/>
          <a:tailEnd type="triangle" w="med" len="med"/>
        </a:ln>
        <a:effectLst/>
      </a:spPr>
      <a:bodyPr vert="horz" wrap="none" lIns="91440" tIns="45720" rIns="91440" bIns="45720" numCol="1" rtlCol="0"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sz="1800" b="0" i="0" u="none" strike="noStrike" cap="none" normalizeH="0" baseline="0">
            <a:ln>
              <a:noFill/>
            </a:ln>
            <a:solidFill>
              <a:schemeClr val="bg1"/>
            </a:solidFill>
            <a:effectLst/>
            <a:latin typeface="Arial" pitchFamily="-111" charset="0"/>
          </a:defRPr>
        </a:defPPr>
      </a:lstStyle>
    </a:spDef>
    <a:lnDef>
      <a:spPr bwMode="auto">
        <a:noFill/>
        <a:ln w="9525" cap="flat" cmpd="sng" algn="ctr">
          <a:solidFill>
            <a:schemeClr val="bg1"/>
          </a:solidFill>
          <a:prstDash val="solid"/>
          <a:round/>
          <a:headEnd type="none" w="med" len="med"/>
          <a:tailEnd type="triangle" w="med" len="med"/>
        </a:ln>
        <a:effectLst/>
      </a:spPr>
      <a:bodyPr/>
      <a:lstStyle/>
    </a:lnDef>
    <a:txDef>
      <a:spPr>
        <a:noFill/>
      </a:spPr>
      <a:bodyPr wrap="none" lIns="101882" tIns="50941" rIns="101882" bIns="50941" rtlCol="0">
        <a:spAutoFit/>
      </a:bodyPr>
      <a:lstStyle>
        <a:defPPr>
          <a:defRPr sz="1100" baseline="30000" dirty="0"/>
        </a:defPPr>
      </a:lstStyle>
    </a:txDef>
  </a:objectDefaults>
  <a:extraClrSchemeLst>
    <a:extraClrScheme>
      <a:clrScheme name="JPMFAM_FB_TEMP_3_01 1">
        <a:dk1>
          <a:srgbClr val="000000"/>
        </a:dk1>
        <a:lt1>
          <a:srgbClr val="FFFFFF"/>
        </a:lt1>
        <a:dk2>
          <a:srgbClr val="000000"/>
        </a:dk2>
        <a:lt2>
          <a:srgbClr val="919191"/>
        </a:lt2>
        <a:accent1>
          <a:srgbClr val="666666"/>
        </a:accent1>
        <a:accent2>
          <a:srgbClr val="999999"/>
        </a:accent2>
        <a:accent3>
          <a:srgbClr val="FFFFFF"/>
        </a:accent3>
        <a:accent4>
          <a:srgbClr val="000000"/>
        </a:accent4>
        <a:accent5>
          <a:srgbClr val="B8B8B8"/>
        </a:accent5>
        <a:accent6>
          <a:srgbClr val="8A8A8A"/>
        </a:accent6>
        <a:hlink>
          <a:srgbClr val="CCCCCC"/>
        </a:hlink>
        <a:folHlink>
          <a:srgbClr val="E6E6E6"/>
        </a:folHlink>
      </a:clrScheme>
      <a:clrMap bg1="lt1" tx1="dk1" bg2="lt2" tx2="dk2" accent1="accent1" accent2="accent2" accent3="accent3" accent4="accent4" accent5="accent5" accent6="accent6" hlink="hlink" folHlink="folHlink"/>
    </a:extraClrScheme>
    <a:extraClrScheme>
      <a:clrScheme name="JPMFAM_FB_TEMP_3_01 2">
        <a:dk1>
          <a:srgbClr val="5274F8"/>
        </a:dk1>
        <a:lt1>
          <a:srgbClr val="FFFFFF"/>
        </a:lt1>
        <a:dk2>
          <a:srgbClr val="000000"/>
        </a:dk2>
        <a:lt2>
          <a:srgbClr val="FFFF99"/>
        </a:lt2>
        <a:accent1>
          <a:srgbClr val="5274F8"/>
        </a:accent1>
        <a:accent2>
          <a:srgbClr val="EE3438"/>
        </a:accent2>
        <a:accent3>
          <a:srgbClr val="AAAAAA"/>
        </a:accent3>
        <a:accent4>
          <a:srgbClr val="DADADA"/>
        </a:accent4>
        <a:accent5>
          <a:srgbClr val="B3BCFB"/>
        </a:accent5>
        <a:accent6>
          <a:srgbClr val="D82E32"/>
        </a:accent6>
        <a:hlink>
          <a:srgbClr val="16B072"/>
        </a:hlink>
        <a:folHlink>
          <a:srgbClr val="D3831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85564</TotalTime>
  <Words>1329</Words>
  <Application>Microsoft Office PowerPoint</Application>
  <PresentationFormat>Custom</PresentationFormat>
  <Paragraphs>133</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ＭＳ Ｐゴシック</vt:lpstr>
      <vt:lpstr>Arial</vt:lpstr>
      <vt:lpstr>BrowalliaUPC</vt:lpstr>
      <vt:lpstr>Calibri</vt:lpstr>
      <vt:lpstr>Candara</vt:lpstr>
      <vt:lpstr>Wingdings</vt:lpstr>
      <vt:lpstr>EVA Template</vt:lpstr>
      <vt:lpstr>About energy ventures analysis</vt:lpstr>
      <vt:lpstr>EVA’s experience analyzing the Clean Power Plan</vt:lpstr>
      <vt:lpstr>STATE OF THE COAL MARKET</vt:lpstr>
      <vt:lpstr>EPA Clean Power Plan</vt:lpstr>
      <vt:lpstr>EPA Clean Power Plan</vt:lpstr>
      <vt:lpstr>EPA Clean Power Plan</vt:lpstr>
      <vt:lpstr>EPA Clean Power Plan</vt:lpstr>
      <vt:lpstr>Summary of Findings – u.s.</vt:lpstr>
      <vt:lpstr>Summary of Findings – Wholesale Energy Price IMpactS</vt:lpstr>
      <vt:lpstr>Demand – significant plant retirements have already occurred</vt:lpstr>
      <vt:lpstr>Demand – TOP 20 CONSUMERS of pennsylvania coal in 2014</vt:lpstr>
    </vt:vector>
  </TitlesOfParts>
  <Company>JPMorgan Chase &amp; Co.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Opportunity</dc:title>
  <dc:creator>I064547</dc:creator>
  <cp:lastModifiedBy>Emily Medine</cp:lastModifiedBy>
  <cp:revision>1864</cp:revision>
  <cp:lastPrinted>2015-09-24T13:01:49Z</cp:lastPrinted>
  <dcterms:created xsi:type="dcterms:W3CDTF">2014-08-17T20:40:20Z</dcterms:created>
  <dcterms:modified xsi:type="dcterms:W3CDTF">2015-11-13T17:53:16Z</dcterms:modified>
</cp:coreProperties>
</file>